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Lst>
  <p:notesMasterIdLst>
    <p:notesMasterId r:id="rId8"/>
  </p:notesMasterIdLst>
  <p:sldSz cx="14630400" cy="8229600"/>
  <p:notesSz cx="8229600" cy="14630400"/>
  <p:embeddedFontLst>
    <p:embeddedFont>
      <p:font typeface="Dela Gothic One"/>
      <p:regular r:id="rId13"/>
    </p:embeddedFont>
    <p:embeddedFont>
      <p:font typeface="DM Sans"/>
      <p:regular r:id="rId14"/>
    </p:embeddedFont>
    <p:embeddedFont>
      <p:font typeface="DM Sans"/>
      <p:regular r:id="rId15"/>
    </p:embeddedFont>
    <p:embeddedFont>
      <p:font typeface="DM Sans"/>
      <p:regular r:id="rId16"/>
    </p:embeddedFont>
    <p:embeddedFont>
      <p:font typeface="DM Sans"/>
      <p:regular r:id="rId17"/>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notesMaster" Target="notesMasters/notesMaster1.xml"/><Relationship Id="rId9" Type="http://schemas.openxmlformats.org/officeDocument/2006/relationships/presProps" Target="presProps.xml"/><Relationship Id="rId10" Type="http://schemas.openxmlformats.org/officeDocument/2006/relationships/viewProps" Target="viewProps.xml"/><Relationship Id="rId11" Type="http://schemas.openxmlformats.org/officeDocument/2006/relationships/theme" Target="theme/theme1.xml"/><Relationship Id="rId12" Type="http://schemas.openxmlformats.org/officeDocument/2006/relationships/tableStyles" Target="tableStyles.xml"/><Relationship Id="rId13" Type="http://schemas.openxmlformats.org/officeDocument/2006/relationships/font" Target="fonts/font1.fntdata"/><Relationship Id="rId14" Type="http://schemas.openxmlformats.org/officeDocument/2006/relationships/font" Target="fonts/font2.fntdata"/><Relationship Id="rId15" Type="http://schemas.openxmlformats.org/officeDocument/2006/relationships/font" Target="fonts/font3.fntdata"/><Relationship Id="rId16" Type="http://schemas.openxmlformats.org/officeDocument/2006/relationships/font" Target="fonts/font4.fntdata"/><Relationship Id="rId17" Type="http://schemas.openxmlformats.org/officeDocument/2006/relationships/font" Target="fonts/font5.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99942" y="1165741"/>
            <a:ext cx="7716917" cy="3701891"/>
          </a:xfrm>
          <a:prstGeom prst="rect">
            <a:avLst/>
          </a:prstGeom>
          <a:noFill/>
          <a:ln/>
        </p:spPr>
        <p:txBody>
          <a:bodyPr wrap="square" lIns="0" tIns="0" rIns="0" bIns="0" rtlCol="0" anchor="t"/>
          <a:lstStyle/>
          <a:p>
            <a:pPr indent="0" marL="0">
              <a:lnSpc>
                <a:spcPts val="7250"/>
              </a:lnSpc>
              <a:buNone/>
            </a:pPr>
            <a:r>
              <a:rPr lang="en-US" sz="5800" dirty="0">
                <a:solidFill>
                  <a:srgbClr val="FAEBEB"/>
                </a:solidFill>
                <a:latin typeface="Dela Gothic One" pitchFamily="34" charset="0"/>
                <a:ea typeface="Dela Gothic One" pitchFamily="34" charset="-122"/>
                <a:cs typeface="Dela Gothic One" pitchFamily="34" charset="-120"/>
              </a:rPr>
              <a:t>YouTube Data Collection and Engagement Analysis</a:t>
            </a:r>
            <a:endParaRPr lang="en-US" sz="5800" dirty="0"/>
          </a:p>
        </p:txBody>
      </p:sp>
      <p:sp>
        <p:nvSpPr>
          <p:cNvPr id="4" name="Text 1"/>
          <p:cNvSpPr/>
          <p:nvPr/>
        </p:nvSpPr>
        <p:spPr>
          <a:xfrm>
            <a:off x="6199942" y="5173385"/>
            <a:ext cx="7716917" cy="1304449"/>
          </a:xfrm>
          <a:prstGeom prst="rect">
            <a:avLst/>
          </a:prstGeom>
          <a:noFill/>
          <a:ln/>
        </p:spPr>
        <p:txBody>
          <a:bodyPr wrap="square" lIns="0" tIns="0" rIns="0" bIns="0" rtlCol="0" anchor="t"/>
          <a:lstStyle/>
          <a:p>
            <a:pPr indent="0" marL="0">
              <a:lnSpc>
                <a:spcPts val="2550"/>
              </a:lnSpc>
              <a:buNone/>
            </a:pPr>
            <a:r>
              <a:rPr lang="en-US" sz="1600" dirty="0">
                <a:solidFill>
                  <a:srgbClr val="FFE5E5"/>
                </a:solidFill>
                <a:latin typeface="DM Sans" pitchFamily="34" charset="0"/>
                <a:ea typeface="DM Sans" pitchFamily="34" charset="-122"/>
                <a:cs typeface="DM Sans" pitchFamily="34" charset="-120"/>
              </a:rPr>
              <a:t>Welcome! This presentation explores how YouTube data can be leveraged to drive engagement and maximize the impact of your content. We'll analyze key factors that influence viewer engagement and uncover strategies to boost your channel's success.</a:t>
            </a:r>
            <a:endParaRPr lang="en-US" sz="1600" dirty="0"/>
          </a:p>
        </p:txBody>
      </p:sp>
      <p:sp>
        <p:nvSpPr>
          <p:cNvPr id="5" name="Shape 2"/>
          <p:cNvSpPr/>
          <p:nvPr/>
        </p:nvSpPr>
        <p:spPr>
          <a:xfrm>
            <a:off x="6199942" y="6722388"/>
            <a:ext cx="326112" cy="326112"/>
          </a:xfrm>
          <a:prstGeom prst="roundRect">
            <a:avLst>
              <a:gd name="adj" fmla="val 28036643"/>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207562" y="6730008"/>
            <a:ext cx="310872" cy="310872"/>
          </a:xfrm>
          <a:prstGeom prst="rect">
            <a:avLst/>
          </a:prstGeom>
        </p:spPr>
      </p:pic>
      <p:sp>
        <p:nvSpPr>
          <p:cNvPr id="7" name="Text 3"/>
          <p:cNvSpPr/>
          <p:nvPr/>
        </p:nvSpPr>
        <p:spPr>
          <a:xfrm>
            <a:off x="6627971" y="6707148"/>
            <a:ext cx="2759273" cy="356711"/>
          </a:xfrm>
          <a:prstGeom prst="rect">
            <a:avLst/>
          </a:prstGeom>
          <a:noFill/>
          <a:ln/>
        </p:spPr>
        <p:txBody>
          <a:bodyPr wrap="none" lIns="0" tIns="0" rIns="0" bIns="0" rtlCol="0" anchor="t"/>
          <a:lstStyle/>
          <a:p>
            <a:pPr algn="l" indent="0" marL="0">
              <a:lnSpc>
                <a:spcPts val="2800"/>
              </a:lnSpc>
              <a:buNone/>
            </a:pPr>
            <a:r>
              <a:rPr lang="en-US" sz="2000" b="1" dirty="0">
                <a:solidFill>
                  <a:srgbClr val="FFE5E5"/>
                </a:solidFill>
                <a:latin typeface="DM Sans" pitchFamily="34" charset="0"/>
                <a:ea typeface="DM Sans" pitchFamily="34" charset="-122"/>
                <a:cs typeface="DM Sans" pitchFamily="34" charset="-120"/>
              </a:rPr>
              <a:t>by Praveen Yarramalla</a:t>
            </a:r>
            <a:endParaRPr lang="en-US"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77320" y="594836"/>
            <a:ext cx="7585353" cy="649486"/>
          </a:xfrm>
          <a:prstGeom prst="rect">
            <a:avLst/>
          </a:prstGeom>
          <a:noFill/>
          <a:ln/>
        </p:spPr>
        <p:txBody>
          <a:bodyPr wrap="none" lIns="0" tIns="0" rIns="0" bIns="0" rtlCol="0" anchor="t"/>
          <a:lstStyle/>
          <a:p>
            <a:pPr indent="0" marL="0">
              <a:lnSpc>
                <a:spcPts val="5100"/>
              </a:lnSpc>
              <a:buNone/>
            </a:pPr>
            <a:r>
              <a:rPr lang="en-US" sz="4050" dirty="0">
                <a:solidFill>
                  <a:srgbClr val="FAEBEB"/>
                </a:solidFill>
                <a:latin typeface="Dela Gothic One" pitchFamily="34" charset="0"/>
                <a:ea typeface="Dela Gothic One" pitchFamily="34" charset="-122"/>
                <a:cs typeface="Dela Gothic One" pitchFamily="34" charset="-120"/>
              </a:rPr>
              <a:t>Objective of the Analysis</a:t>
            </a:r>
            <a:endParaRPr lang="en-US" sz="4050" dirty="0"/>
          </a:p>
        </p:txBody>
      </p:sp>
      <p:sp>
        <p:nvSpPr>
          <p:cNvPr id="4" name="Shape 1"/>
          <p:cNvSpPr/>
          <p:nvPr/>
        </p:nvSpPr>
        <p:spPr>
          <a:xfrm>
            <a:off x="6177320" y="1762482"/>
            <a:ext cx="444103" cy="444103"/>
          </a:xfrm>
          <a:prstGeom prst="roundRect">
            <a:avLst>
              <a:gd name="adj" fmla="val 18671"/>
            </a:avLst>
          </a:prstGeom>
          <a:solidFill>
            <a:srgbClr val="740B0B"/>
          </a:solidFill>
          <a:ln w="7620">
            <a:solidFill>
              <a:srgbClr val="8D2424"/>
            </a:solidFill>
            <a:prstDash val="solid"/>
          </a:ln>
        </p:spPr>
      </p:sp>
      <p:sp>
        <p:nvSpPr>
          <p:cNvPr id="5" name="Text 2"/>
          <p:cNvSpPr/>
          <p:nvPr/>
        </p:nvSpPr>
        <p:spPr>
          <a:xfrm>
            <a:off x="6307693" y="1828681"/>
            <a:ext cx="183237" cy="311706"/>
          </a:xfrm>
          <a:prstGeom prst="rect">
            <a:avLst/>
          </a:prstGeom>
          <a:noFill/>
          <a:ln/>
        </p:spPr>
        <p:txBody>
          <a:bodyPr wrap="none" lIns="0" tIns="0" rIns="0" bIns="0" rtlCol="0" anchor="t"/>
          <a:lstStyle/>
          <a:p>
            <a:pPr algn="ctr" indent="0" marL="0">
              <a:lnSpc>
                <a:spcPts val="2450"/>
              </a:lnSpc>
              <a:buNone/>
            </a:pPr>
            <a:r>
              <a:rPr lang="en-US" sz="2450" dirty="0">
                <a:solidFill>
                  <a:srgbClr val="FFE5E5"/>
                </a:solidFill>
                <a:latin typeface="Dela Gothic One" pitchFamily="34" charset="0"/>
                <a:ea typeface="Dela Gothic One" pitchFamily="34" charset="-122"/>
                <a:cs typeface="Dela Gothic One" pitchFamily="34" charset="-120"/>
              </a:rPr>
              <a:t>1</a:t>
            </a:r>
            <a:endParaRPr lang="en-US" sz="2450" dirty="0"/>
          </a:p>
        </p:txBody>
      </p:sp>
      <p:sp>
        <p:nvSpPr>
          <p:cNvPr id="6" name="Text 3"/>
          <p:cNvSpPr/>
          <p:nvPr/>
        </p:nvSpPr>
        <p:spPr>
          <a:xfrm>
            <a:off x="6818828" y="1762482"/>
            <a:ext cx="4835723" cy="324683"/>
          </a:xfrm>
          <a:prstGeom prst="rect">
            <a:avLst/>
          </a:prstGeom>
          <a:noFill/>
          <a:ln/>
        </p:spPr>
        <p:txBody>
          <a:bodyPr wrap="none" lIns="0" tIns="0" rIns="0" bIns="0" rtlCol="0" anchor="t"/>
          <a:lstStyle/>
          <a:p>
            <a:pPr indent="0" marL="0">
              <a:lnSpc>
                <a:spcPts val="2550"/>
              </a:lnSpc>
              <a:buNone/>
            </a:pPr>
            <a:r>
              <a:rPr lang="en-US" sz="2000" dirty="0">
                <a:solidFill>
                  <a:srgbClr val="FFE5E5"/>
                </a:solidFill>
                <a:latin typeface="Dela Gothic One" pitchFamily="34" charset="0"/>
                <a:ea typeface="Dela Gothic One" pitchFamily="34" charset="-122"/>
                <a:cs typeface="Dela Gothic One" pitchFamily="34" charset="-120"/>
              </a:rPr>
              <a:t>Understanding Viewer Behavior</a:t>
            </a:r>
            <a:endParaRPr lang="en-US" sz="2000" dirty="0"/>
          </a:p>
        </p:txBody>
      </p:sp>
      <p:sp>
        <p:nvSpPr>
          <p:cNvPr id="7" name="Text 4"/>
          <p:cNvSpPr/>
          <p:nvPr/>
        </p:nvSpPr>
        <p:spPr>
          <a:xfrm>
            <a:off x="6818828" y="2205514"/>
            <a:ext cx="7120652" cy="947261"/>
          </a:xfrm>
          <a:prstGeom prst="rect">
            <a:avLst/>
          </a:prstGeom>
          <a:noFill/>
          <a:ln/>
        </p:spPr>
        <p:txBody>
          <a:bodyPr wrap="square" lIns="0" tIns="0" rIns="0" bIns="0" rtlCol="0" anchor="t"/>
          <a:lstStyle/>
          <a:p>
            <a:pPr indent="0" marL="0">
              <a:lnSpc>
                <a:spcPts val="2450"/>
              </a:lnSpc>
              <a:buNone/>
            </a:pPr>
            <a:r>
              <a:rPr lang="en-US" sz="1550" dirty="0">
                <a:solidFill>
                  <a:srgbClr val="FFE5E5"/>
                </a:solidFill>
                <a:latin typeface="DM Sans" pitchFamily="34" charset="0"/>
                <a:ea typeface="DM Sans" pitchFamily="34" charset="-122"/>
                <a:cs typeface="DM Sans" pitchFamily="34" charset="-120"/>
              </a:rPr>
              <a:t>Uncovering the factors that motivate viewers to interact with your content. This includes likes, comments, shares, and even the duration they spend watching.</a:t>
            </a:r>
            <a:endParaRPr lang="en-US" sz="1550" dirty="0"/>
          </a:p>
        </p:txBody>
      </p:sp>
      <p:sp>
        <p:nvSpPr>
          <p:cNvPr id="8" name="Shape 5"/>
          <p:cNvSpPr/>
          <p:nvPr/>
        </p:nvSpPr>
        <p:spPr>
          <a:xfrm>
            <a:off x="6177320" y="3572232"/>
            <a:ext cx="444103" cy="444103"/>
          </a:xfrm>
          <a:prstGeom prst="roundRect">
            <a:avLst>
              <a:gd name="adj" fmla="val 18671"/>
            </a:avLst>
          </a:prstGeom>
          <a:solidFill>
            <a:srgbClr val="740B0B"/>
          </a:solidFill>
          <a:ln w="7620">
            <a:solidFill>
              <a:srgbClr val="8D2424"/>
            </a:solidFill>
            <a:prstDash val="solid"/>
          </a:ln>
        </p:spPr>
      </p:sp>
      <p:sp>
        <p:nvSpPr>
          <p:cNvPr id="9" name="Text 6"/>
          <p:cNvSpPr/>
          <p:nvPr/>
        </p:nvSpPr>
        <p:spPr>
          <a:xfrm>
            <a:off x="6269236" y="3638431"/>
            <a:ext cx="260271" cy="311706"/>
          </a:xfrm>
          <a:prstGeom prst="rect">
            <a:avLst/>
          </a:prstGeom>
          <a:noFill/>
          <a:ln/>
        </p:spPr>
        <p:txBody>
          <a:bodyPr wrap="none" lIns="0" tIns="0" rIns="0" bIns="0" rtlCol="0" anchor="t"/>
          <a:lstStyle/>
          <a:p>
            <a:pPr algn="ctr" indent="0" marL="0">
              <a:lnSpc>
                <a:spcPts val="2450"/>
              </a:lnSpc>
              <a:buNone/>
            </a:pPr>
            <a:r>
              <a:rPr lang="en-US" sz="2450" dirty="0">
                <a:solidFill>
                  <a:srgbClr val="FFE5E5"/>
                </a:solidFill>
                <a:latin typeface="Dela Gothic One" pitchFamily="34" charset="0"/>
                <a:ea typeface="Dela Gothic One" pitchFamily="34" charset="-122"/>
                <a:cs typeface="Dela Gothic One" pitchFamily="34" charset="-120"/>
              </a:rPr>
              <a:t>2</a:t>
            </a:r>
            <a:endParaRPr lang="en-US" sz="2450" dirty="0"/>
          </a:p>
        </p:txBody>
      </p:sp>
      <p:sp>
        <p:nvSpPr>
          <p:cNvPr id="10" name="Text 7"/>
          <p:cNvSpPr/>
          <p:nvPr/>
        </p:nvSpPr>
        <p:spPr>
          <a:xfrm>
            <a:off x="6818828" y="3572232"/>
            <a:ext cx="4735473" cy="324683"/>
          </a:xfrm>
          <a:prstGeom prst="rect">
            <a:avLst/>
          </a:prstGeom>
          <a:noFill/>
          <a:ln/>
        </p:spPr>
        <p:txBody>
          <a:bodyPr wrap="none" lIns="0" tIns="0" rIns="0" bIns="0" rtlCol="0" anchor="t"/>
          <a:lstStyle/>
          <a:p>
            <a:pPr indent="0" marL="0">
              <a:lnSpc>
                <a:spcPts val="2550"/>
              </a:lnSpc>
              <a:buNone/>
            </a:pPr>
            <a:r>
              <a:rPr lang="en-US" sz="2000" dirty="0">
                <a:solidFill>
                  <a:srgbClr val="FFE5E5"/>
                </a:solidFill>
                <a:latin typeface="Dela Gothic One" pitchFamily="34" charset="0"/>
                <a:ea typeface="Dela Gothic One" pitchFamily="34" charset="-122"/>
                <a:cs typeface="Dela Gothic One" pitchFamily="34" charset="-120"/>
              </a:rPr>
              <a:t>Optimizing Video Performance</a:t>
            </a:r>
            <a:endParaRPr lang="en-US" sz="2000" dirty="0"/>
          </a:p>
        </p:txBody>
      </p:sp>
      <p:sp>
        <p:nvSpPr>
          <p:cNvPr id="11" name="Text 8"/>
          <p:cNvSpPr/>
          <p:nvPr/>
        </p:nvSpPr>
        <p:spPr>
          <a:xfrm>
            <a:off x="6818828" y="4015264"/>
            <a:ext cx="7120652" cy="631507"/>
          </a:xfrm>
          <a:prstGeom prst="rect">
            <a:avLst/>
          </a:prstGeom>
          <a:noFill/>
          <a:ln/>
        </p:spPr>
        <p:txBody>
          <a:bodyPr wrap="square" lIns="0" tIns="0" rIns="0" bIns="0" rtlCol="0" anchor="t"/>
          <a:lstStyle/>
          <a:p>
            <a:pPr indent="0" marL="0">
              <a:lnSpc>
                <a:spcPts val="2450"/>
              </a:lnSpc>
              <a:buNone/>
            </a:pPr>
            <a:r>
              <a:rPr lang="en-US" sz="1550" dirty="0">
                <a:solidFill>
                  <a:srgbClr val="FFE5E5"/>
                </a:solidFill>
                <a:latin typeface="DM Sans" pitchFamily="34" charset="0"/>
                <a:ea typeface="DM Sans" pitchFamily="34" charset="-122"/>
                <a:cs typeface="DM Sans" pitchFamily="34" charset="-120"/>
              </a:rPr>
              <a:t>Utilizing data to identify and implement effective strategies to enhance engagement across your video content.</a:t>
            </a:r>
            <a:endParaRPr lang="en-US" sz="1550" dirty="0"/>
          </a:p>
        </p:txBody>
      </p:sp>
      <p:sp>
        <p:nvSpPr>
          <p:cNvPr id="12" name="Shape 9"/>
          <p:cNvSpPr/>
          <p:nvPr/>
        </p:nvSpPr>
        <p:spPr>
          <a:xfrm>
            <a:off x="6177320" y="5066228"/>
            <a:ext cx="444103" cy="444103"/>
          </a:xfrm>
          <a:prstGeom prst="roundRect">
            <a:avLst>
              <a:gd name="adj" fmla="val 18671"/>
            </a:avLst>
          </a:prstGeom>
          <a:solidFill>
            <a:srgbClr val="740B0B"/>
          </a:solidFill>
          <a:ln w="7620">
            <a:solidFill>
              <a:srgbClr val="8D2424"/>
            </a:solidFill>
            <a:prstDash val="solid"/>
          </a:ln>
        </p:spPr>
      </p:sp>
      <p:sp>
        <p:nvSpPr>
          <p:cNvPr id="13" name="Text 10"/>
          <p:cNvSpPr/>
          <p:nvPr/>
        </p:nvSpPr>
        <p:spPr>
          <a:xfrm>
            <a:off x="6262092" y="5132427"/>
            <a:ext cx="274558" cy="311706"/>
          </a:xfrm>
          <a:prstGeom prst="rect">
            <a:avLst/>
          </a:prstGeom>
          <a:noFill/>
          <a:ln/>
        </p:spPr>
        <p:txBody>
          <a:bodyPr wrap="none" lIns="0" tIns="0" rIns="0" bIns="0" rtlCol="0" anchor="t"/>
          <a:lstStyle/>
          <a:p>
            <a:pPr algn="ctr" indent="0" marL="0">
              <a:lnSpc>
                <a:spcPts val="2450"/>
              </a:lnSpc>
              <a:buNone/>
            </a:pPr>
            <a:r>
              <a:rPr lang="en-US" sz="2450" dirty="0">
                <a:solidFill>
                  <a:srgbClr val="FFE5E5"/>
                </a:solidFill>
                <a:latin typeface="Dela Gothic One" pitchFamily="34" charset="0"/>
                <a:ea typeface="Dela Gothic One" pitchFamily="34" charset="-122"/>
                <a:cs typeface="Dela Gothic One" pitchFamily="34" charset="-120"/>
              </a:rPr>
              <a:t>3</a:t>
            </a:r>
            <a:endParaRPr lang="en-US" sz="2450" dirty="0"/>
          </a:p>
        </p:txBody>
      </p:sp>
      <p:sp>
        <p:nvSpPr>
          <p:cNvPr id="14" name="Text 11"/>
          <p:cNvSpPr/>
          <p:nvPr/>
        </p:nvSpPr>
        <p:spPr>
          <a:xfrm>
            <a:off x="6818828" y="5066228"/>
            <a:ext cx="3250644" cy="324683"/>
          </a:xfrm>
          <a:prstGeom prst="rect">
            <a:avLst/>
          </a:prstGeom>
          <a:noFill/>
          <a:ln/>
        </p:spPr>
        <p:txBody>
          <a:bodyPr wrap="none" lIns="0" tIns="0" rIns="0" bIns="0" rtlCol="0" anchor="t"/>
          <a:lstStyle/>
          <a:p>
            <a:pPr indent="0" marL="0">
              <a:lnSpc>
                <a:spcPts val="2550"/>
              </a:lnSpc>
              <a:buNone/>
            </a:pPr>
            <a:r>
              <a:rPr lang="en-US" sz="2000" dirty="0">
                <a:solidFill>
                  <a:srgbClr val="FFE5E5"/>
                </a:solidFill>
                <a:latin typeface="Dela Gothic One" pitchFamily="34" charset="0"/>
                <a:ea typeface="Dela Gothic One" pitchFamily="34" charset="-122"/>
                <a:cs typeface="Dela Gothic One" pitchFamily="34" charset="-120"/>
              </a:rPr>
              <a:t>Data-Driven Insights</a:t>
            </a:r>
            <a:endParaRPr lang="en-US" sz="2000" dirty="0"/>
          </a:p>
        </p:txBody>
      </p:sp>
      <p:sp>
        <p:nvSpPr>
          <p:cNvPr id="15" name="Text 12"/>
          <p:cNvSpPr/>
          <p:nvPr/>
        </p:nvSpPr>
        <p:spPr>
          <a:xfrm>
            <a:off x="6818828" y="5509260"/>
            <a:ext cx="7120652" cy="631507"/>
          </a:xfrm>
          <a:prstGeom prst="rect">
            <a:avLst/>
          </a:prstGeom>
          <a:noFill/>
          <a:ln/>
        </p:spPr>
        <p:txBody>
          <a:bodyPr wrap="square" lIns="0" tIns="0" rIns="0" bIns="0" rtlCol="0" anchor="t"/>
          <a:lstStyle/>
          <a:p>
            <a:pPr indent="0" marL="0">
              <a:lnSpc>
                <a:spcPts val="2450"/>
              </a:lnSpc>
              <a:buNone/>
            </a:pPr>
            <a:r>
              <a:rPr lang="en-US" sz="1550" dirty="0">
                <a:solidFill>
                  <a:srgbClr val="FFE5E5"/>
                </a:solidFill>
                <a:latin typeface="DM Sans" pitchFamily="34" charset="0"/>
                <a:ea typeface="DM Sans" pitchFamily="34" charset="-122"/>
                <a:cs typeface="DM Sans" pitchFamily="34" charset="-120"/>
              </a:rPr>
              <a:t>Transforming raw data into actionable insights that guide content creation and marketing decisions.</a:t>
            </a:r>
            <a:endParaRPr lang="en-US" sz="1550" dirty="0"/>
          </a:p>
        </p:txBody>
      </p:sp>
      <p:sp>
        <p:nvSpPr>
          <p:cNvPr id="16" name="Shape 13"/>
          <p:cNvSpPr/>
          <p:nvPr/>
        </p:nvSpPr>
        <p:spPr>
          <a:xfrm>
            <a:off x="6177320" y="6560225"/>
            <a:ext cx="444103" cy="444103"/>
          </a:xfrm>
          <a:prstGeom prst="roundRect">
            <a:avLst>
              <a:gd name="adj" fmla="val 18671"/>
            </a:avLst>
          </a:prstGeom>
          <a:solidFill>
            <a:srgbClr val="740B0B"/>
          </a:solidFill>
          <a:ln w="7620">
            <a:solidFill>
              <a:srgbClr val="8D2424"/>
            </a:solidFill>
            <a:prstDash val="solid"/>
          </a:ln>
        </p:spPr>
      </p:sp>
      <p:sp>
        <p:nvSpPr>
          <p:cNvPr id="17" name="Text 14"/>
          <p:cNvSpPr/>
          <p:nvPr/>
        </p:nvSpPr>
        <p:spPr>
          <a:xfrm>
            <a:off x="6255306" y="6626423"/>
            <a:ext cx="288012" cy="311706"/>
          </a:xfrm>
          <a:prstGeom prst="rect">
            <a:avLst/>
          </a:prstGeom>
          <a:noFill/>
          <a:ln/>
        </p:spPr>
        <p:txBody>
          <a:bodyPr wrap="none" lIns="0" tIns="0" rIns="0" bIns="0" rtlCol="0" anchor="t"/>
          <a:lstStyle/>
          <a:p>
            <a:pPr algn="ctr" indent="0" marL="0">
              <a:lnSpc>
                <a:spcPts val="2450"/>
              </a:lnSpc>
              <a:buNone/>
            </a:pPr>
            <a:r>
              <a:rPr lang="en-US" sz="2450" dirty="0">
                <a:solidFill>
                  <a:srgbClr val="FFE5E5"/>
                </a:solidFill>
                <a:latin typeface="Dela Gothic One" pitchFamily="34" charset="0"/>
                <a:ea typeface="Dela Gothic One" pitchFamily="34" charset="-122"/>
                <a:cs typeface="Dela Gothic One" pitchFamily="34" charset="-120"/>
              </a:rPr>
              <a:t>4</a:t>
            </a:r>
            <a:endParaRPr lang="en-US" sz="2450" dirty="0"/>
          </a:p>
        </p:txBody>
      </p:sp>
      <p:sp>
        <p:nvSpPr>
          <p:cNvPr id="18" name="Text 15"/>
          <p:cNvSpPr/>
          <p:nvPr/>
        </p:nvSpPr>
        <p:spPr>
          <a:xfrm>
            <a:off x="6818828" y="6560225"/>
            <a:ext cx="4268629" cy="324683"/>
          </a:xfrm>
          <a:prstGeom prst="rect">
            <a:avLst/>
          </a:prstGeom>
          <a:noFill/>
          <a:ln/>
        </p:spPr>
        <p:txBody>
          <a:bodyPr wrap="none" lIns="0" tIns="0" rIns="0" bIns="0" rtlCol="0" anchor="t"/>
          <a:lstStyle/>
          <a:p>
            <a:pPr indent="0" marL="0">
              <a:lnSpc>
                <a:spcPts val="2550"/>
              </a:lnSpc>
              <a:buNone/>
            </a:pPr>
            <a:r>
              <a:rPr lang="en-US" sz="2000" dirty="0">
                <a:solidFill>
                  <a:srgbClr val="FFE5E5"/>
                </a:solidFill>
                <a:latin typeface="Dela Gothic One" pitchFamily="34" charset="0"/>
                <a:ea typeface="Dela Gothic One" pitchFamily="34" charset="-122"/>
                <a:cs typeface="Dela Gothic One" pitchFamily="34" charset="-120"/>
              </a:rPr>
              <a:t>Improved Content Strategy</a:t>
            </a:r>
            <a:endParaRPr lang="en-US" sz="2000" dirty="0"/>
          </a:p>
        </p:txBody>
      </p:sp>
      <p:sp>
        <p:nvSpPr>
          <p:cNvPr id="19" name="Text 16"/>
          <p:cNvSpPr/>
          <p:nvPr/>
        </p:nvSpPr>
        <p:spPr>
          <a:xfrm>
            <a:off x="6818828" y="7003256"/>
            <a:ext cx="7120652" cy="631507"/>
          </a:xfrm>
          <a:prstGeom prst="rect">
            <a:avLst/>
          </a:prstGeom>
          <a:noFill/>
          <a:ln/>
        </p:spPr>
        <p:txBody>
          <a:bodyPr wrap="square" lIns="0" tIns="0" rIns="0" bIns="0" rtlCol="0" anchor="t"/>
          <a:lstStyle/>
          <a:p>
            <a:pPr indent="0" marL="0">
              <a:lnSpc>
                <a:spcPts val="2450"/>
              </a:lnSpc>
              <a:buNone/>
            </a:pPr>
            <a:r>
              <a:rPr lang="en-US" sz="1550" dirty="0">
                <a:solidFill>
                  <a:srgbClr val="FFE5E5"/>
                </a:solidFill>
                <a:latin typeface="DM Sans" pitchFamily="34" charset="0"/>
                <a:ea typeface="DM Sans" pitchFamily="34" charset="-122"/>
                <a:cs typeface="DM Sans" pitchFamily="34" charset="-120"/>
              </a:rPr>
              <a:t>Developing a strategic approach to content creation based on proven audience preferences and engagement patterns.</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51007" y="553998"/>
            <a:ext cx="7398187" cy="624602"/>
          </a:xfrm>
          <a:prstGeom prst="rect">
            <a:avLst/>
          </a:prstGeom>
          <a:noFill/>
          <a:ln/>
        </p:spPr>
        <p:txBody>
          <a:bodyPr wrap="none" lIns="0" tIns="0" rIns="0" bIns="0" rtlCol="0" anchor="t"/>
          <a:lstStyle/>
          <a:p>
            <a:pPr indent="0" marL="0">
              <a:lnSpc>
                <a:spcPts val="4900"/>
              </a:lnSpc>
              <a:buNone/>
            </a:pPr>
            <a:r>
              <a:rPr lang="en-US" sz="3900" dirty="0">
                <a:solidFill>
                  <a:srgbClr val="FAEBEB"/>
                </a:solidFill>
                <a:latin typeface="Dela Gothic One" pitchFamily="34" charset="0"/>
                <a:ea typeface="Dela Gothic One" pitchFamily="34" charset="-122"/>
                <a:cs typeface="Dela Gothic One" pitchFamily="34" charset="-120"/>
              </a:rPr>
              <a:t>Data Collection Overview</a:t>
            </a:r>
            <a:endParaRPr lang="en-US" sz="3900" dirty="0"/>
          </a:p>
        </p:txBody>
      </p:sp>
      <p:sp>
        <p:nvSpPr>
          <p:cNvPr id="4" name="Shape 1"/>
          <p:cNvSpPr/>
          <p:nvPr/>
        </p:nvSpPr>
        <p:spPr>
          <a:xfrm>
            <a:off x="6151007" y="1463397"/>
            <a:ext cx="7814786" cy="6212205"/>
          </a:xfrm>
          <a:prstGeom prst="roundRect">
            <a:avLst>
              <a:gd name="adj" fmla="val 1284"/>
            </a:avLst>
          </a:prstGeom>
          <a:noFill/>
          <a:ln w="7620">
            <a:solidFill>
              <a:srgbClr val="FFFFFF">
                <a:alpha val="24000"/>
              </a:srgbClr>
            </a:solidFill>
            <a:prstDash val="solid"/>
          </a:ln>
        </p:spPr>
      </p:sp>
      <p:sp>
        <p:nvSpPr>
          <p:cNvPr id="5" name="Shape 2"/>
          <p:cNvSpPr/>
          <p:nvPr/>
        </p:nvSpPr>
        <p:spPr>
          <a:xfrm>
            <a:off x="6158627" y="1471017"/>
            <a:ext cx="7799546" cy="546735"/>
          </a:xfrm>
          <a:prstGeom prst="rect">
            <a:avLst/>
          </a:prstGeom>
          <a:solidFill>
            <a:srgbClr val="FFFFFF">
              <a:alpha val="4000"/>
            </a:srgbClr>
          </a:solidFill>
          <a:ln/>
        </p:spPr>
      </p:sp>
      <p:sp>
        <p:nvSpPr>
          <p:cNvPr id="6" name="Text 3"/>
          <p:cNvSpPr/>
          <p:nvPr/>
        </p:nvSpPr>
        <p:spPr>
          <a:xfrm>
            <a:off x="6348413" y="1592461"/>
            <a:ext cx="3516392" cy="303848"/>
          </a:xfrm>
          <a:prstGeom prst="rect">
            <a:avLst/>
          </a:prstGeom>
          <a:noFill/>
          <a:ln/>
        </p:spPr>
        <p:txBody>
          <a:bodyPr wrap="none" lIns="0" tIns="0" rIns="0" bIns="0" rtlCol="0" anchor="t"/>
          <a:lstStyle/>
          <a:p>
            <a:pPr indent="0" marL="0">
              <a:lnSpc>
                <a:spcPts val="2350"/>
              </a:lnSpc>
              <a:buNone/>
            </a:pPr>
            <a:r>
              <a:rPr lang="en-US" sz="1450" dirty="0">
                <a:solidFill>
                  <a:srgbClr val="FFE5E5"/>
                </a:solidFill>
                <a:latin typeface="DM Sans" pitchFamily="34" charset="0"/>
                <a:ea typeface="DM Sans" pitchFamily="34" charset="-122"/>
                <a:cs typeface="DM Sans" pitchFamily="34" charset="-120"/>
              </a:rPr>
              <a:t>Metric</a:t>
            </a:r>
            <a:endParaRPr lang="en-US" sz="1450" dirty="0"/>
          </a:p>
        </p:txBody>
      </p:sp>
      <p:sp>
        <p:nvSpPr>
          <p:cNvPr id="7" name="Text 4"/>
          <p:cNvSpPr/>
          <p:nvPr/>
        </p:nvSpPr>
        <p:spPr>
          <a:xfrm>
            <a:off x="10251996" y="1592461"/>
            <a:ext cx="3516392" cy="303848"/>
          </a:xfrm>
          <a:prstGeom prst="rect">
            <a:avLst/>
          </a:prstGeom>
          <a:noFill/>
          <a:ln/>
        </p:spPr>
        <p:txBody>
          <a:bodyPr wrap="none" lIns="0" tIns="0" rIns="0" bIns="0" rtlCol="0" anchor="t"/>
          <a:lstStyle/>
          <a:p>
            <a:pPr indent="0" marL="0">
              <a:lnSpc>
                <a:spcPts val="2350"/>
              </a:lnSpc>
              <a:buNone/>
            </a:pPr>
            <a:r>
              <a:rPr lang="en-US" sz="1450" dirty="0">
                <a:solidFill>
                  <a:srgbClr val="FFE5E5"/>
                </a:solidFill>
                <a:latin typeface="DM Sans" pitchFamily="34" charset="0"/>
                <a:ea typeface="DM Sans" pitchFamily="34" charset="-122"/>
                <a:cs typeface="DM Sans" pitchFamily="34" charset="-120"/>
              </a:rPr>
              <a:t>Description</a:t>
            </a:r>
            <a:endParaRPr lang="en-US" sz="1450" dirty="0"/>
          </a:p>
        </p:txBody>
      </p:sp>
      <p:sp>
        <p:nvSpPr>
          <p:cNvPr id="8" name="Shape 5"/>
          <p:cNvSpPr/>
          <p:nvPr/>
        </p:nvSpPr>
        <p:spPr>
          <a:xfrm>
            <a:off x="6158627" y="2017752"/>
            <a:ext cx="7799546" cy="850583"/>
          </a:xfrm>
          <a:prstGeom prst="rect">
            <a:avLst/>
          </a:prstGeom>
          <a:solidFill>
            <a:srgbClr val="000000">
              <a:alpha val="4000"/>
            </a:srgbClr>
          </a:solidFill>
          <a:ln/>
        </p:spPr>
      </p:sp>
      <p:sp>
        <p:nvSpPr>
          <p:cNvPr id="9" name="Text 6"/>
          <p:cNvSpPr/>
          <p:nvPr/>
        </p:nvSpPr>
        <p:spPr>
          <a:xfrm>
            <a:off x="6348413" y="2139196"/>
            <a:ext cx="3516392" cy="303848"/>
          </a:xfrm>
          <a:prstGeom prst="rect">
            <a:avLst/>
          </a:prstGeom>
          <a:noFill/>
          <a:ln/>
        </p:spPr>
        <p:txBody>
          <a:bodyPr wrap="none" lIns="0" tIns="0" rIns="0" bIns="0" rtlCol="0" anchor="t"/>
          <a:lstStyle/>
          <a:p>
            <a:pPr indent="0" marL="0">
              <a:lnSpc>
                <a:spcPts val="2350"/>
              </a:lnSpc>
              <a:buNone/>
            </a:pPr>
            <a:r>
              <a:rPr lang="en-US" sz="1450" dirty="0">
                <a:solidFill>
                  <a:srgbClr val="FFE5E5"/>
                </a:solidFill>
                <a:latin typeface="DM Sans" pitchFamily="34" charset="0"/>
                <a:ea typeface="DM Sans" pitchFamily="34" charset="-122"/>
                <a:cs typeface="DM Sans" pitchFamily="34" charset="-120"/>
              </a:rPr>
              <a:t>Video Views</a:t>
            </a:r>
            <a:endParaRPr lang="en-US" sz="1450" dirty="0"/>
          </a:p>
        </p:txBody>
      </p:sp>
      <p:sp>
        <p:nvSpPr>
          <p:cNvPr id="10" name="Text 7"/>
          <p:cNvSpPr/>
          <p:nvPr/>
        </p:nvSpPr>
        <p:spPr>
          <a:xfrm>
            <a:off x="10251996" y="2139196"/>
            <a:ext cx="3516392" cy="607695"/>
          </a:xfrm>
          <a:prstGeom prst="rect">
            <a:avLst/>
          </a:prstGeom>
          <a:noFill/>
          <a:ln/>
        </p:spPr>
        <p:txBody>
          <a:bodyPr wrap="square" lIns="0" tIns="0" rIns="0" bIns="0" rtlCol="0" anchor="t"/>
          <a:lstStyle/>
          <a:p>
            <a:pPr indent="0" marL="0">
              <a:lnSpc>
                <a:spcPts val="2350"/>
              </a:lnSpc>
              <a:buNone/>
            </a:pPr>
            <a:r>
              <a:rPr lang="en-US" sz="1450" dirty="0">
                <a:solidFill>
                  <a:srgbClr val="FFE5E5"/>
                </a:solidFill>
                <a:latin typeface="DM Sans" pitchFamily="34" charset="0"/>
                <a:ea typeface="DM Sans" pitchFamily="34" charset="-122"/>
                <a:cs typeface="DM Sans" pitchFamily="34" charset="-120"/>
              </a:rPr>
              <a:t>Total number of times a video has been watched.</a:t>
            </a:r>
            <a:endParaRPr lang="en-US" sz="1450" dirty="0"/>
          </a:p>
        </p:txBody>
      </p:sp>
      <p:sp>
        <p:nvSpPr>
          <p:cNvPr id="11" name="Shape 8"/>
          <p:cNvSpPr/>
          <p:nvPr/>
        </p:nvSpPr>
        <p:spPr>
          <a:xfrm>
            <a:off x="6158627" y="2868335"/>
            <a:ext cx="7799546" cy="546735"/>
          </a:xfrm>
          <a:prstGeom prst="rect">
            <a:avLst/>
          </a:prstGeom>
          <a:solidFill>
            <a:srgbClr val="FFFFFF">
              <a:alpha val="4000"/>
            </a:srgbClr>
          </a:solidFill>
          <a:ln/>
        </p:spPr>
      </p:sp>
      <p:sp>
        <p:nvSpPr>
          <p:cNvPr id="12" name="Text 9"/>
          <p:cNvSpPr/>
          <p:nvPr/>
        </p:nvSpPr>
        <p:spPr>
          <a:xfrm>
            <a:off x="6348413" y="2989778"/>
            <a:ext cx="3516392" cy="303848"/>
          </a:xfrm>
          <a:prstGeom prst="rect">
            <a:avLst/>
          </a:prstGeom>
          <a:noFill/>
          <a:ln/>
        </p:spPr>
        <p:txBody>
          <a:bodyPr wrap="none" lIns="0" tIns="0" rIns="0" bIns="0" rtlCol="0" anchor="t"/>
          <a:lstStyle/>
          <a:p>
            <a:pPr indent="0" marL="0">
              <a:lnSpc>
                <a:spcPts val="2350"/>
              </a:lnSpc>
              <a:buNone/>
            </a:pPr>
            <a:r>
              <a:rPr lang="en-US" sz="1450" dirty="0">
                <a:solidFill>
                  <a:srgbClr val="FFE5E5"/>
                </a:solidFill>
                <a:latin typeface="DM Sans" pitchFamily="34" charset="0"/>
                <a:ea typeface="DM Sans" pitchFamily="34" charset="-122"/>
                <a:cs typeface="DM Sans" pitchFamily="34" charset="-120"/>
              </a:rPr>
              <a:t>Likes</a:t>
            </a:r>
            <a:endParaRPr lang="en-US" sz="1450" dirty="0"/>
          </a:p>
        </p:txBody>
      </p:sp>
      <p:sp>
        <p:nvSpPr>
          <p:cNvPr id="13" name="Text 10"/>
          <p:cNvSpPr/>
          <p:nvPr/>
        </p:nvSpPr>
        <p:spPr>
          <a:xfrm>
            <a:off x="10251996" y="2989778"/>
            <a:ext cx="3516392" cy="303848"/>
          </a:xfrm>
          <a:prstGeom prst="rect">
            <a:avLst/>
          </a:prstGeom>
          <a:noFill/>
          <a:ln/>
        </p:spPr>
        <p:txBody>
          <a:bodyPr wrap="none" lIns="0" tIns="0" rIns="0" bIns="0" rtlCol="0" anchor="t"/>
          <a:lstStyle/>
          <a:p>
            <a:pPr indent="0" marL="0">
              <a:lnSpc>
                <a:spcPts val="2350"/>
              </a:lnSpc>
              <a:buNone/>
            </a:pPr>
            <a:r>
              <a:rPr lang="en-US" sz="1450" dirty="0">
                <a:solidFill>
                  <a:srgbClr val="FFE5E5"/>
                </a:solidFill>
                <a:latin typeface="DM Sans" pitchFamily="34" charset="0"/>
                <a:ea typeface="DM Sans" pitchFamily="34" charset="-122"/>
                <a:cs typeface="DM Sans" pitchFamily="34" charset="-120"/>
              </a:rPr>
              <a:t>Number of positive reactions to a video.</a:t>
            </a:r>
            <a:endParaRPr lang="en-US" sz="1450" dirty="0"/>
          </a:p>
        </p:txBody>
      </p:sp>
      <p:sp>
        <p:nvSpPr>
          <p:cNvPr id="14" name="Shape 11"/>
          <p:cNvSpPr/>
          <p:nvPr/>
        </p:nvSpPr>
        <p:spPr>
          <a:xfrm>
            <a:off x="6158627" y="3415070"/>
            <a:ext cx="7799546" cy="850583"/>
          </a:xfrm>
          <a:prstGeom prst="rect">
            <a:avLst/>
          </a:prstGeom>
          <a:solidFill>
            <a:srgbClr val="000000">
              <a:alpha val="4000"/>
            </a:srgbClr>
          </a:solidFill>
          <a:ln/>
        </p:spPr>
      </p:sp>
      <p:sp>
        <p:nvSpPr>
          <p:cNvPr id="15" name="Text 12"/>
          <p:cNvSpPr/>
          <p:nvPr/>
        </p:nvSpPr>
        <p:spPr>
          <a:xfrm>
            <a:off x="6348413" y="3536513"/>
            <a:ext cx="3516392" cy="303848"/>
          </a:xfrm>
          <a:prstGeom prst="rect">
            <a:avLst/>
          </a:prstGeom>
          <a:noFill/>
          <a:ln/>
        </p:spPr>
        <p:txBody>
          <a:bodyPr wrap="none" lIns="0" tIns="0" rIns="0" bIns="0" rtlCol="0" anchor="t"/>
          <a:lstStyle/>
          <a:p>
            <a:pPr indent="0" marL="0">
              <a:lnSpc>
                <a:spcPts val="2350"/>
              </a:lnSpc>
              <a:buNone/>
            </a:pPr>
            <a:r>
              <a:rPr lang="en-US" sz="1450" dirty="0">
                <a:solidFill>
                  <a:srgbClr val="FFE5E5"/>
                </a:solidFill>
                <a:latin typeface="DM Sans" pitchFamily="34" charset="0"/>
                <a:ea typeface="DM Sans" pitchFamily="34" charset="-122"/>
                <a:cs typeface="DM Sans" pitchFamily="34" charset="-120"/>
              </a:rPr>
              <a:t>Comments</a:t>
            </a:r>
            <a:endParaRPr lang="en-US" sz="1450" dirty="0"/>
          </a:p>
        </p:txBody>
      </p:sp>
      <p:sp>
        <p:nvSpPr>
          <p:cNvPr id="16" name="Text 13"/>
          <p:cNvSpPr/>
          <p:nvPr/>
        </p:nvSpPr>
        <p:spPr>
          <a:xfrm>
            <a:off x="10251996" y="3536513"/>
            <a:ext cx="3516392" cy="607695"/>
          </a:xfrm>
          <a:prstGeom prst="rect">
            <a:avLst/>
          </a:prstGeom>
          <a:noFill/>
          <a:ln/>
        </p:spPr>
        <p:txBody>
          <a:bodyPr wrap="square" lIns="0" tIns="0" rIns="0" bIns="0" rtlCol="0" anchor="t"/>
          <a:lstStyle/>
          <a:p>
            <a:pPr indent="0" marL="0">
              <a:lnSpc>
                <a:spcPts val="2350"/>
              </a:lnSpc>
              <a:buNone/>
            </a:pPr>
            <a:r>
              <a:rPr lang="en-US" sz="1450" dirty="0">
                <a:solidFill>
                  <a:srgbClr val="FFE5E5"/>
                </a:solidFill>
                <a:latin typeface="DM Sans" pitchFamily="34" charset="0"/>
                <a:ea typeface="DM Sans" pitchFamily="34" charset="-122"/>
                <a:cs typeface="DM Sans" pitchFamily="34" charset="-120"/>
              </a:rPr>
              <a:t>Viewer interactions and feedback on a video.</a:t>
            </a:r>
            <a:endParaRPr lang="en-US" sz="1450" dirty="0"/>
          </a:p>
        </p:txBody>
      </p:sp>
      <p:sp>
        <p:nvSpPr>
          <p:cNvPr id="17" name="Shape 14"/>
          <p:cNvSpPr/>
          <p:nvPr/>
        </p:nvSpPr>
        <p:spPr>
          <a:xfrm>
            <a:off x="6158627" y="4265652"/>
            <a:ext cx="7799546" cy="850583"/>
          </a:xfrm>
          <a:prstGeom prst="rect">
            <a:avLst/>
          </a:prstGeom>
          <a:solidFill>
            <a:srgbClr val="FFFFFF">
              <a:alpha val="4000"/>
            </a:srgbClr>
          </a:solidFill>
          <a:ln/>
        </p:spPr>
      </p:sp>
      <p:sp>
        <p:nvSpPr>
          <p:cNvPr id="18" name="Text 15"/>
          <p:cNvSpPr/>
          <p:nvPr/>
        </p:nvSpPr>
        <p:spPr>
          <a:xfrm>
            <a:off x="6348413" y="4387096"/>
            <a:ext cx="3516392" cy="303848"/>
          </a:xfrm>
          <a:prstGeom prst="rect">
            <a:avLst/>
          </a:prstGeom>
          <a:noFill/>
          <a:ln/>
        </p:spPr>
        <p:txBody>
          <a:bodyPr wrap="none" lIns="0" tIns="0" rIns="0" bIns="0" rtlCol="0" anchor="t"/>
          <a:lstStyle/>
          <a:p>
            <a:pPr indent="0" marL="0">
              <a:lnSpc>
                <a:spcPts val="2350"/>
              </a:lnSpc>
              <a:buNone/>
            </a:pPr>
            <a:r>
              <a:rPr lang="en-US" sz="1450" dirty="0">
                <a:solidFill>
                  <a:srgbClr val="FFE5E5"/>
                </a:solidFill>
                <a:latin typeface="DM Sans" pitchFamily="34" charset="0"/>
                <a:ea typeface="DM Sans" pitchFamily="34" charset="-122"/>
                <a:cs typeface="DM Sans" pitchFamily="34" charset="-120"/>
              </a:rPr>
              <a:t>Video Category</a:t>
            </a:r>
            <a:endParaRPr lang="en-US" sz="1450" dirty="0"/>
          </a:p>
        </p:txBody>
      </p:sp>
      <p:sp>
        <p:nvSpPr>
          <p:cNvPr id="19" name="Text 16"/>
          <p:cNvSpPr/>
          <p:nvPr/>
        </p:nvSpPr>
        <p:spPr>
          <a:xfrm>
            <a:off x="10251996" y="4387096"/>
            <a:ext cx="3516392" cy="607695"/>
          </a:xfrm>
          <a:prstGeom prst="rect">
            <a:avLst/>
          </a:prstGeom>
          <a:noFill/>
          <a:ln/>
        </p:spPr>
        <p:txBody>
          <a:bodyPr wrap="square" lIns="0" tIns="0" rIns="0" bIns="0" rtlCol="0" anchor="t"/>
          <a:lstStyle/>
          <a:p>
            <a:pPr indent="0" marL="0">
              <a:lnSpc>
                <a:spcPts val="2350"/>
              </a:lnSpc>
              <a:buNone/>
            </a:pPr>
            <a:r>
              <a:rPr lang="en-US" sz="1450" dirty="0">
                <a:solidFill>
                  <a:srgbClr val="FFE5E5"/>
                </a:solidFill>
                <a:latin typeface="DM Sans" pitchFamily="34" charset="0"/>
                <a:ea typeface="DM Sans" pitchFamily="34" charset="-122"/>
                <a:cs typeface="DM Sans" pitchFamily="34" charset="-120"/>
              </a:rPr>
              <a:t>The genre or subject matter of the video (e.g., Music, Gaming, Education).</a:t>
            </a:r>
            <a:endParaRPr lang="en-US" sz="1450" dirty="0"/>
          </a:p>
        </p:txBody>
      </p:sp>
      <p:sp>
        <p:nvSpPr>
          <p:cNvPr id="20" name="Shape 17"/>
          <p:cNvSpPr/>
          <p:nvPr/>
        </p:nvSpPr>
        <p:spPr>
          <a:xfrm>
            <a:off x="6158627" y="5116235"/>
            <a:ext cx="7799546" cy="546735"/>
          </a:xfrm>
          <a:prstGeom prst="rect">
            <a:avLst/>
          </a:prstGeom>
          <a:solidFill>
            <a:srgbClr val="000000">
              <a:alpha val="4000"/>
            </a:srgbClr>
          </a:solidFill>
          <a:ln/>
        </p:spPr>
      </p:sp>
      <p:sp>
        <p:nvSpPr>
          <p:cNvPr id="21" name="Text 18"/>
          <p:cNvSpPr/>
          <p:nvPr/>
        </p:nvSpPr>
        <p:spPr>
          <a:xfrm>
            <a:off x="6348413" y="5237678"/>
            <a:ext cx="3516392" cy="303848"/>
          </a:xfrm>
          <a:prstGeom prst="rect">
            <a:avLst/>
          </a:prstGeom>
          <a:noFill/>
          <a:ln/>
        </p:spPr>
        <p:txBody>
          <a:bodyPr wrap="none" lIns="0" tIns="0" rIns="0" bIns="0" rtlCol="0" anchor="t"/>
          <a:lstStyle/>
          <a:p>
            <a:pPr indent="0" marL="0">
              <a:lnSpc>
                <a:spcPts val="2350"/>
              </a:lnSpc>
              <a:buNone/>
            </a:pPr>
            <a:r>
              <a:rPr lang="en-US" sz="1450" dirty="0">
                <a:solidFill>
                  <a:srgbClr val="FFE5E5"/>
                </a:solidFill>
                <a:latin typeface="DM Sans" pitchFamily="34" charset="0"/>
                <a:ea typeface="DM Sans" pitchFamily="34" charset="-122"/>
                <a:cs typeface="DM Sans" pitchFamily="34" charset="-120"/>
              </a:rPr>
              <a:t>Video Length</a:t>
            </a:r>
            <a:endParaRPr lang="en-US" sz="1450" dirty="0"/>
          </a:p>
        </p:txBody>
      </p:sp>
      <p:sp>
        <p:nvSpPr>
          <p:cNvPr id="22" name="Text 19"/>
          <p:cNvSpPr/>
          <p:nvPr/>
        </p:nvSpPr>
        <p:spPr>
          <a:xfrm>
            <a:off x="10251996" y="5237678"/>
            <a:ext cx="3516392" cy="303848"/>
          </a:xfrm>
          <a:prstGeom prst="rect">
            <a:avLst/>
          </a:prstGeom>
          <a:noFill/>
          <a:ln/>
        </p:spPr>
        <p:txBody>
          <a:bodyPr wrap="none" lIns="0" tIns="0" rIns="0" bIns="0" rtlCol="0" anchor="t"/>
          <a:lstStyle/>
          <a:p>
            <a:pPr indent="0" marL="0">
              <a:lnSpc>
                <a:spcPts val="2350"/>
              </a:lnSpc>
              <a:buNone/>
            </a:pPr>
            <a:r>
              <a:rPr lang="en-US" sz="1450" dirty="0">
                <a:solidFill>
                  <a:srgbClr val="FFE5E5"/>
                </a:solidFill>
                <a:latin typeface="DM Sans" pitchFamily="34" charset="0"/>
                <a:ea typeface="DM Sans" pitchFamily="34" charset="-122"/>
                <a:cs typeface="DM Sans" pitchFamily="34" charset="-120"/>
              </a:rPr>
              <a:t>Duration of the video in minutes.</a:t>
            </a:r>
            <a:endParaRPr lang="en-US" sz="1450" dirty="0"/>
          </a:p>
        </p:txBody>
      </p:sp>
      <p:sp>
        <p:nvSpPr>
          <p:cNvPr id="23" name="Shape 20"/>
          <p:cNvSpPr/>
          <p:nvPr/>
        </p:nvSpPr>
        <p:spPr>
          <a:xfrm>
            <a:off x="6158627" y="5662970"/>
            <a:ext cx="7799546" cy="850583"/>
          </a:xfrm>
          <a:prstGeom prst="rect">
            <a:avLst/>
          </a:prstGeom>
          <a:solidFill>
            <a:srgbClr val="FFFFFF">
              <a:alpha val="4000"/>
            </a:srgbClr>
          </a:solidFill>
          <a:ln/>
        </p:spPr>
      </p:sp>
      <p:sp>
        <p:nvSpPr>
          <p:cNvPr id="24" name="Text 21"/>
          <p:cNvSpPr/>
          <p:nvPr/>
        </p:nvSpPr>
        <p:spPr>
          <a:xfrm>
            <a:off x="6348413" y="5784413"/>
            <a:ext cx="3516392" cy="303848"/>
          </a:xfrm>
          <a:prstGeom prst="rect">
            <a:avLst/>
          </a:prstGeom>
          <a:noFill/>
          <a:ln/>
        </p:spPr>
        <p:txBody>
          <a:bodyPr wrap="none" lIns="0" tIns="0" rIns="0" bIns="0" rtlCol="0" anchor="t"/>
          <a:lstStyle/>
          <a:p>
            <a:pPr indent="0" marL="0">
              <a:lnSpc>
                <a:spcPts val="2350"/>
              </a:lnSpc>
              <a:buNone/>
            </a:pPr>
            <a:r>
              <a:rPr lang="en-US" sz="1450" dirty="0">
                <a:solidFill>
                  <a:srgbClr val="FFE5E5"/>
                </a:solidFill>
                <a:latin typeface="DM Sans" pitchFamily="34" charset="0"/>
                <a:ea typeface="DM Sans" pitchFamily="34" charset="-122"/>
                <a:cs typeface="DM Sans" pitchFamily="34" charset="-120"/>
              </a:rPr>
              <a:t>Upload Time</a:t>
            </a:r>
            <a:endParaRPr lang="en-US" sz="1450" dirty="0"/>
          </a:p>
        </p:txBody>
      </p:sp>
      <p:sp>
        <p:nvSpPr>
          <p:cNvPr id="25" name="Text 22"/>
          <p:cNvSpPr/>
          <p:nvPr/>
        </p:nvSpPr>
        <p:spPr>
          <a:xfrm>
            <a:off x="10251996" y="5784413"/>
            <a:ext cx="3516392" cy="607695"/>
          </a:xfrm>
          <a:prstGeom prst="rect">
            <a:avLst/>
          </a:prstGeom>
          <a:noFill/>
          <a:ln/>
        </p:spPr>
        <p:txBody>
          <a:bodyPr wrap="square" lIns="0" tIns="0" rIns="0" bIns="0" rtlCol="0" anchor="t"/>
          <a:lstStyle/>
          <a:p>
            <a:pPr indent="0" marL="0">
              <a:lnSpc>
                <a:spcPts val="2350"/>
              </a:lnSpc>
              <a:buNone/>
            </a:pPr>
            <a:r>
              <a:rPr lang="en-US" sz="1450" dirty="0">
                <a:solidFill>
                  <a:srgbClr val="FFE5E5"/>
                </a:solidFill>
                <a:latin typeface="DM Sans" pitchFamily="34" charset="0"/>
                <a:ea typeface="DM Sans" pitchFamily="34" charset="-122"/>
                <a:cs typeface="DM Sans" pitchFamily="34" charset="-120"/>
              </a:rPr>
              <a:t>Time of day when the video was uploaded.</a:t>
            </a:r>
            <a:endParaRPr lang="en-US" sz="1450" dirty="0"/>
          </a:p>
        </p:txBody>
      </p:sp>
      <p:sp>
        <p:nvSpPr>
          <p:cNvPr id="26" name="Shape 23"/>
          <p:cNvSpPr/>
          <p:nvPr/>
        </p:nvSpPr>
        <p:spPr>
          <a:xfrm>
            <a:off x="6158627" y="6513552"/>
            <a:ext cx="7799546" cy="1154430"/>
          </a:xfrm>
          <a:prstGeom prst="rect">
            <a:avLst/>
          </a:prstGeom>
          <a:solidFill>
            <a:srgbClr val="000000">
              <a:alpha val="4000"/>
            </a:srgbClr>
          </a:solidFill>
          <a:ln/>
        </p:spPr>
      </p:sp>
      <p:sp>
        <p:nvSpPr>
          <p:cNvPr id="27" name="Text 24"/>
          <p:cNvSpPr/>
          <p:nvPr/>
        </p:nvSpPr>
        <p:spPr>
          <a:xfrm>
            <a:off x="6348413" y="6634996"/>
            <a:ext cx="3516392" cy="303848"/>
          </a:xfrm>
          <a:prstGeom prst="rect">
            <a:avLst/>
          </a:prstGeom>
          <a:noFill/>
          <a:ln/>
        </p:spPr>
        <p:txBody>
          <a:bodyPr wrap="none" lIns="0" tIns="0" rIns="0" bIns="0" rtlCol="0" anchor="t"/>
          <a:lstStyle/>
          <a:p>
            <a:pPr indent="0" marL="0">
              <a:lnSpc>
                <a:spcPts val="2350"/>
              </a:lnSpc>
              <a:buNone/>
            </a:pPr>
            <a:r>
              <a:rPr lang="en-US" sz="1450" dirty="0">
                <a:solidFill>
                  <a:srgbClr val="FFE5E5"/>
                </a:solidFill>
                <a:latin typeface="DM Sans" pitchFamily="34" charset="0"/>
                <a:ea typeface="DM Sans" pitchFamily="34" charset="-122"/>
                <a:cs typeface="DM Sans" pitchFamily="34" charset="-120"/>
              </a:rPr>
              <a:t>Engagement Metrics</a:t>
            </a:r>
            <a:endParaRPr lang="en-US" sz="1450" dirty="0"/>
          </a:p>
        </p:txBody>
      </p:sp>
      <p:sp>
        <p:nvSpPr>
          <p:cNvPr id="28" name="Text 25"/>
          <p:cNvSpPr/>
          <p:nvPr/>
        </p:nvSpPr>
        <p:spPr>
          <a:xfrm>
            <a:off x="10251996" y="6634996"/>
            <a:ext cx="3516392" cy="911543"/>
          </a:xfrm>
          <a:prstGeom prst="rect">
            <a:avLst/>
          </a:prstGeom>
          <a:noFill/>
          <a:ln/>
        </p:spPr>
        <p:txBody>
          <a:bodyPr wrap="square" lIns="0" tIns="0" rIns="0" bIns="0" rtlCol="0" anchor="t"/>
          <a:lstStyle/>
          <a:p>
            <a:pPr indent="0" marL="0">
              <a:lnSpc>
                <a:spcPts val="2350"/>
              </a:lnSpc>
              <a:buNone/>
            </a:pPr>
            <a:r>
              <a:rPr lang="en-US" sz="1450" dirty="0">
                <a:solidFill>
                  <a:srgbClr val="FFE5E5"/>
                </a:solidFill>
                <a:latin typeface="DM Sans" pitchFamily="34" charset="0"/>
                <a:ea typeface="DM Sans" pitchFamily="34" charset="-122"/>
                <a:cs typeface="DM Sans" pitchFamily="34" charset="-120"/>
              </a:rPr>
              <a:t>Measures of viewer interaction, including likes, comments, and watch time.</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4037" y="1563529"/>
            <a:ext cx="12902327" cy="1624251"/>
          </a:xfrm>
          <a:prstGeom prst="rect">
            <a:avLst/>
          </a:prstGeom>
          <a:noFill/>
          <a:ln/>
        </p:spPr>
        <p:txBody>
          <a:bodyPr wrap="square" lIns="0" tIns="0" rIns="0" bIns="0" rtlCol="0" anchor="t"/>
          <a:lstStyle/>
          <a:p>
            <a:pPr indent="0" marL="0">
              <a:lnSpc>
                <a:spcPts val="6350"/>
              </a:lnSpc>
              <a:buNone/>
            </a:pPr>
            <a:r>
              <a:rPr lang="en-US" sz="5100" dirty="0">
                <a:solidFill>
                  <a:srgbClr val="FAEBEB"/>
                </a:solidFill>
                <a:latin typeface="Dela Gothic One" pitchFamily="34" charset="0"/>
                <a:ea typeface="Dela Gothic One" pitchFamily="34" charset="-122"/>
                <a:cs typeface="Dela Gothic One" pitchFamily="34" charset="-120"/>
              </a:rPr>
              <a:t>Key Insights for Maximizing Engagement</a:t>
            </a:r>
            <a:endParaRPr lang="en-US" sz="5100" dirty="0"/>
          </a:p>
        </p:txBody>
      </p:sp>
      <p:sp>
        <p:nvSpPr>
          <p:cNvPr id="3" name="Text 1"/>
          <p:cNvSpPr/>
          <p:nvPr/>
        </p:nvSpPr>
        <p:spPr>
          <a:xfrm>
            <a:off x="864037" y="3804880"/>
            <a:ext cx="3898821" cy="812006"/>
          </a:xfrm>
          <a:prstGeom prst="rect">
            <a:avLst/>
          </a:prstGeom>
          <a:noFill/>
          <a:ln/>
        </p:spPr>
        <p:txBody>
          <a:bodyPr wrap="square" lIns="0" tIns="0" rIns="0" bIns="0" rtlCol="0" anchor="t"/>
          <a:lstStyle/>
          <a:p>
            <a:pPr indent="0" marL="0">
              <a:lnSpc>
                <a:spcPts val="3150"/>
              </a:lnSpc>
              <a:buNone/>
            </a:pPr>
            <a:r>
              <a:rPr lang="en-US" sz="2550" dirty="0">
                <a:solidFill>
                  <a:srgbClr val="FAEBEB"/>
                </a:solidFill>
                <a:latin typeface="Dela Gothic One" pitchFamily="34" charset="0"/>
                <a:ea typeface="Dela Gothic One" pitchFamily="34" charset="-122"/>
                <a:cs typeface="Dela Gothic One" pitchFamily="34" charset="-120"/>
              </a:rPr>
              <a:t>Interaction Encouragement</a:t>
            </a:r>
            <a:endParaRPr lang="en-US" sz="2550" dirty="0"/>
          </a:p>
        </p:txBody>
      </p:sp>
      <p:sp>
        <p:nvSpPr>
          <p:cNvPr id="4" name="Text 2"/>
          <p:cNvSpPr/>
          <p:nvPr/>
        </p:nvSpPr>
        <p:spPr>
          <a:xfrm>
            <a:off x="864037" y="4863703"/>
            <a:ext cx="3898821" cy="1580198"/>
          </a:xfrm>
          <a:prstGeom prst="rect">
            <a:avLst/>
          </a:prstGeom>
          <a:noFill/>
          <a:ln/>
        </p:spPr>
        <p:txBody>
          <a:bodyPr wrap="square" lIns="0" tIns="0" rIns="0" bIns="0" rtlCol="0" anchor="t"/>
          <a:lstStyle/>
          <a:p>
            <a:pPr indent="0" marL="0">
              <a:lnSpc>
                <a:spcPts val="3100"/>
              </a:lnSpc>
              <a:buNone/>
            </a:pPr>
            <a:r>
              <a:rPr lang="en-US" sz="1900" dirty="0">
                <a:solidFill>
                  <a:srgbClr val="FFE5E5"/>
                </a:solidFill>
                <a:latin typeface="DM Sans" pitchFamily="34" charset="0"/>
                <a:ea typeface="DM Sans" pitchFamily="34" charset="-122"/>
                <a:cs typeface="DM Sans" pitchFamily="34" charset="-120"/>
              </a:rPr>
              <a:t>Prompt viewers to like, comment, and share your videos. Encourage discussion by asking questions or posing engaging challenges.</a:t>
            </a:r>
            <a:endParaRPr lang="en-US" sz="1900" dirty="0"/>
          </a:p>
        </p:txBody>
      </p:sp>
      <p:sp>
        <p:nvSpPr>
          <p:cNvPr id="5" name="Text 3"/>
          <p:cNvSpPr/>
          <p:nvPr/>
        </p:nvSpPr>
        <p:spPr>
          <a:xfrm>
            <a:off x="5372695" y="3804880"/>
            <a:ext cx="3248501" cy="406003"/>
          </a:xfrm>
          <a:prstGeom prst="rect">
            <a:avLst/>
          </a:prstGeom>
          <a:noFill/>
          <a:ln/>
        </p:spPr>
        <p:txBody>
          <a:bodyPr wrap="none" lIns="0" tIns="0" rIns="0" bIns="0" rtlCol="0" anchor="t"/>
          <a:lstStyle/>
          <a:p>
            <a:pPr indent="0" marL="0">
              <a:lnSpc>
                <a:spcPts val="3150"/>
              </a:lnSpc>
              <a:buNone/>
            </a:pPr>
            <a:r>
              <a:rPr lang="en-US" sz="2550" dirty="0">
                <a:solidFill>
                  <a:srgbClr val="FAEBEB"/>
                </a:solidFill>
                <a:latin typeface="Dela Gothic One" pitchFamily="34" charset="0"/>
                <a:ea typeface="Dela Gothic One" pitchFamily="34" charset="-122"/>
                <a:cs typeface="Dela Gothic One" pitchFamily="34" charset="-120"/>
              </a:rPr>
              <a:t>Video Length</a:t>
            </a:r>
            <a:endParaRPr lang="en-US" sz="2550" dirty="0"/>
          </a:p>
        </p:txBody>
      </p:sp>
      <p:sp>
        <p:nvSpPr>
          <p:cNvPr id="6" name="Text 4"/>
          <p:cNvSpPr/>
          <p:nvPr/>
        </p:nvSpPr>
        <p:spPr>
          <a:xfrm>
            <a:off x="5372695" y="4457700"/>
            <a:ext cx="3898821" cy="1975247"/>
          </a:xfrm>
          <a:prstGeom prst="rect">
            <a:avLst/>
          </a:prstGeom>
          <a:noFill/>
          <a:ln/>
        </p:spPr>
        <p:txBody>
          <a:bodyPr wrap="square" lIns="0" tIns="0" rIns="0" bIns="0" rtlCol="0" anchor="t"/>
          <a:lstStyle/>
          <a:p>
            <a:pPr indent="0" marL="0">
              <a:lnSpc>
                <a:spcPts val="3100"/>
              </a:lnSpc>
              <a:buNone/>
            </a:pPr>
            <a:r>
              <a:rPr lang="en-US" sz="1900" dirty="0">
                <a:solidFill>
                  <a:srgbClr val="FFE5E5"/>
                </a:solidFill>
                <a:latin typeface="DM Sans" pitchFamily="34" charset="0"/>
                <a:ea typeface="DM Sans" pitchFamily="34" charset="-122"/>
                <a:cs typeface="DM Sans" pitchFamily="34" charset="-120"/>
              </a:rPr>
              <a:t>Shorter videos, especially under 5 minutes, tend to result in higher engagement rates, particularly in categories like Music and Entertainment.</a:t>
            </a:r>
            <a:endParaRPr lang="en-US" sz="1900" dirty="0"/>
          </a:p>
        </p:txBody>
      </p:sp>
      <p:sp>
        <p:nvSpPr>
          <p:cNvPr id="7" name="Text 5"/>
          <p:cNvSpPr/>
          <p:nvPr/>
        </p:nvSpPr>
        <p:spPr>
          <a:xfrm>
            <a:off x="9881354" y="3804880"/>
            <a:ext cx="3248501" cy="406003"/>
          </a:xfrm>
          <a:prstGeom prst="rect">
            <a:avLst/>
          </a:prstGeom>
          <a:noFill/>
          <a:ln/>
        </p:spPr>
        <p:txBody>
          <a:bodyPr wrap="none" lIns="0" tIns="0" rIns="0" bIns="0" rtlCol="0" anchor="t"/>
          <a:lstStyle/>
          <a:p>
            <a:pPr indent="0" marL="0">
              <a:lnSpc>
                <a:spcPts val="3150"/>
              </a:lnSpc>
              <a:buNone/>
            </a:pPr>
            <a:r>
              <a:rPr lang="en-US" sz="2550" dirty="0">
                <a:solidFill>
                  <a:srgbClr val="FAEBEB"/>
                </a:solidFill>
                <a:latin typeface="Dela Gothic One" pitchFamily="34" charset="0"/>
                <a:ea typeface="Dela Gothic One" pitchFamily="34" charset="-122"/>
                <a:cs typeface="Dela Gothic One" pitchFamily="34" charset="-120"/>
              </a:rPr>
              <a:t>Upload Time</a:t>
            </a:r>
            <a:endParaRPr lang="en-US" sz="2550" dirty="0"/>
          </a:p>
        </p:txBody>
      </p:sp>
      <p:sp>
        <p:nvSpPr>
          <p:cNvPr id="8" name="Text 6"/>
          <p:cNvSpPr/>
          <p:nvPr/>
        </p:nvSpPr>
        <p:spPr>
          <a:xfrm>
            <a:off x="9881354" y="4457700"/>
            <a:ext cx="3898821" cy="1975247"/>
          </a:xfrm>
          <a:prstGeom prst="rect">
            <a:avLst/>
          </a:prstGeom>
          <a:noFill/>
          <a:ln/>
        </p:spPr>
        <p:txBody>
          <a:bodyPr wrap="square" lIns="0" tIns="0" rIns="0" bIns="0" rtlCol="0" anchor="t"/>
          <a:lstStyle/>
          <a:p>
            <a:pPr indent="0" marL="0">
              <a:lnSpc>
                <a:spcPts val="3100"/>
              </a:lnSpc>
              <a:buNone/>
            </a:pPr>
            <a:r>
              <a:rPr lang="en-US" sz="1900" dirty="0">
                <a:solidFill>
                  <a:srgbClr val="FFE5E5"/>
                </a:solidFill>
                <a:latin typeface="DM Sans" pitchFamily="34" charset="0"/>
                <a:ea typeface="DM Sans" pitchFamily="34" charset="-122"/>
                <a:cs typeface="DM Sans" pitchFamily="34" charset="-120"/>
              </a:rPr>
              <a:t>Uploading videos during peak hours, typically between 2 PM and 8 PM, generally leads to higher initial views and engagement.</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91964" y="686991"/>
            <a:ext cx="7732871" cy="1326356"/>
          </a:xfrm>
          <a:prstGeom prst="rect">
            <a:avLst/>
          </a:prstGeom>
          <a:noFill/>
          <a:ln/>
        </p:spPr>
        <p:txBody>
          <a:bodyPr wrap="square" lIns="0" tIns="0" rIns="0" bIns="0" rtlCol="0" anchor="t"/>
          <a:lstStyle/>
          <a:p>
            <a:pPr indent="0" marL="0">
              <a:lnSpc>
                <a:spcPts val="5200"/>
              </a:lnSpc>
              <a:buNone/>
            </a:pPr>
            <a:r>
              <a:rPr lang="en-US" sz="4150" dirty="0">
                <a:solidFill>
                  <a:srgbClr val="FAEBEB"/>
                </a:solidFill>
                <a:latin typeface="Dela Gothic One" pitchFamily="34" charset="0"/>
                <a:ea typeface="Dela Gothic One" pitchFamily="34" charset="-122"/>
                <a:cs typeface="Dela Gothic One" pitchFamily="34" charset="-120"/>
              </a:rPr>
              <a:t>Recommendations for Content Creators</a:t>
            </a:r>
            <a:endParaRPr lang="en-US" sz="4150" dirty="0"/>
          </a:p>
        </p:txBody>
      </p:sp>
      <p:sp>
        <p:nvSpPr>
          <p:cNvPr id="4" name="Shape 1"/>
          <p:cNvSpPr/>
          <p:nvPr/>
        </p:nvSpPr>
        <p:spPr>
          <a:xfrm>
            <a:off x="6482834" y="2315647"/>
            <a:ext cx="22860" cy="5226844"/>
          </a:xfrm>
          <a:prstGeom prst="roundRect">
            <a:avLst>
              <a:gd name="adj" fmla="val 370389"/>
            </a:avLst>
          </a:prstGeom>
          <a:solidFill>
            <a:srgbClr val="8D2424"/>
          </a:solidFill>
          <a:ln/>
        </p:spPr>
      </p:sp>
      <p:sp>
        <p:nvSpPr>
          <p:cNvPr id="5" name="Shape 2"/>
          <p:cNvSpPr/>
          <p:nvPr/>
        </p:nvSpPr>
        <p:spPr>
          <a:xfrm>
            <a:off x="6698159" y="2757607"/>
            <a:ext cx="705564" cy="22860"/>
          </a:xfrm>
          <a:prstGeom prst="roundRect">
            <a:avLst>
              <a:gd name="adj" fmla="val 370389"/>
            </a:avLst>
          </a:prstGeom>
          <a:solidFill>
            <a:srgbClr val="8D2424"/>
          </a:solidFill>
          <a:ln/>
        </p:spPr>
      </p:sp>
      <p:sp>
        <p:nvSpPr>
          <p:cNvPr id="6" name="Shape 3"/>
          <p:cNvSpPr/>
          <p:nvPr/>
        </p:nvSpPr>
        <p:spPr>
          <a:xfrm>
            <a:off x="6267510" y="2542342"/>
            <a:ext cx="453509" cy="453509"/>
          </a:xfrm>
          <a:prstGeom prst="roundRect">
            <a:avLst>
              <a:gd name="adj" fmla="val 18670"/>
            </a:avLst>
          </a:prstGeom>
          <a:solidFill>
            <a:srgbClr val="740B0B"/>
          </a:solidFill>
          <a:ln w="7620">
            <a:solidFill>
              <a:srgbClr val="8D2424"/>
            </a:solidFill>
            <a:prstDash val="solid"/>
          </a:ln>
        </p:spPr>
      </p:sp>
      <p:sp>
        <p:nvSpPr>
          <p:cNvPr id="7" name="Text 4"/>
          <p:cNvSpPr/>
          <p:nvPr/>
        </p:nvSpPr>
        <p:spPr>
          <a:xfrm>
            <a:off x="6400621" y="2609969"/>
            <a:ext cx="187166" cy="318254"/>
          </a:xfrm>
          <a:prstGeom prst="rect">
            <a:avLst/>
          </a:prstGeom>
          <a:noFill/>
          <a:ln/>
        </p:spPr>
        <p:txBody>
          <a:bodyPr wrap="none" lIns="0" tIns="0" rIns="0" bIns="0" rtlCol="0" anchor="t"/>
          <a:lstStyle/>
          <a:p>
            <a:pPr algn="ctr" indent="0" marL="0">
              <a:lnSpc>
                <a:spcPts val="2500"/>
              </a:lnSpc>
              <a:buNone/>
            </a:pPr>
            <a:r>
              <a:rPr lang="en-US" sz="2500" dirty="0">
                <a:solidFill>
                  <a:srgbClr val="FFE5E5"/>
                </a:solidFill>
                <a:latin typeface="Dela Gothic One" pitchFamily="34" charset="0"/>
                <a:ea typeface="Dela Gothic One" pitchFamily="34" charset="-122"/>
                <a:cs typeface="Dela Gothic One" pitchFamily="34" charset="-120"/>
              </a:rPr>
              <a:t>1</a:t>
            </a:r>
            <a:endParaRPr lang="en-US" sz="2500" dirty="0"/>
          </a:p>
        </p:txBody>
      </p:sp>
      <p:sp>
        <p:nvSpPr>
          <p:cNvPr id="8" name="Text 5"/>
          <p:cNvSpPr/>
          <p:nvPr/>
        </p:nvSpPr>
        <p:spPr>
          <a:xfrm>
            <a:off x="7602974" y="2517219"/>
            <a:ext cx="2652593" cy="331589"/>
          </a:xfrm>
          <a:prstGeom prst="rect">
            <a:avLst/>
          </a:prstGeom>
          <a:noFill/>
          <a:ln/>
        </p:spPr>
        <p:txBody>
          <a:bodyPr wrap="none" lIns="0" tIns="0" rIns="0" bIns="0" rtlCol="0" anchor="t"/>
          <a:lstStyle/>
          <a:p>
            <a:pPr algn="l" indent="0" marL="0">
              <a:lnSpc>
                <a:spcPts val="2600"/>
              </a:lnSpc>
              <a:buNone/>
            </a:pPr>
            <a:r>
              <a:rPr lang="en-US" sz="2050" dirty="0">
                <a:solidFill>
                  <a:srgbClr val="FFE5E5"/>
                </a:solidFill>
                <a:latin typeface="Dela Gothic One" pitchFamily="34" charset="0"/>
                <a:ea typeface="Dela Gothic One" pitchFamily="34" charset="-122"/>
                <a:cs typeface="Dela Gothic One" pitchFamily="34" charset="-120"/>
              </a:rPr>
              <a:t>Short and Sweet</a:t>
            </a:r>
            <a:endParaRPr lang="en-US" sz="2050" dirty="0"/>
          </a:p>
        </p:txBody>
      </p:sp>
      <p:sp>
        <p:nvSpPr>
          <p:cNvPr id="9" name="Text 6"/>
          <p:cNvSpPr/>
          <p:nvPr/>
        </p:nvSpPr>
        <p:spPr>
          <a:xfrm>
            <a:off x="7602974" y="2969657"/>
            <a:ext cx="6321862" cy="644843"/>
          </a:xfrm>
          <a:prstGeom prst="rect">
            <a:avLst/>
          </a:prstGeom>
          <a:noFill/>
          <a:ln/>
        </p:spPr>
        <p:txBody>
          <a:bodyPr wrap="square" lIns="0" tIns="0" rIns="0" bIns="0" rtlCol="0" anchor="t"/>
          <a:lstStyle/>
          <a:p>
            <a:pPr algn="l" indent="0" marL="0">
              <a:lnSpc>
                <a:spcPts val="2500"/>
              </a:lnSpc>
              <a:buNone/>
            </a:pPr>
            <a:r>
              <a:rPr lang="en-US" sz="1550" dirty="0">
                <a:solidFill>
                  <a:srgbClr val="FFE5E5"/>
                </a:solidFill>
                <a:latin typeface="DM Sans" pitchFamily="34" charset="0"/>
                <a:ea typeface="DM Sans" pitchFamily="34" charset="-122"/>
                <a:cs typeface="DM Sans" pitchFamily="34" charset="-120"/>
              </a:rPr>
              <a:t>Focus on creating concise and captivating content to maintain viewer attention, especially for shorter-form video platforms.</a:t>
            </a:r>
            <a:endParaRPr lang="en-US" sz="1550" dirty="0"/>
          </a:p>
        </p:txBody>
      </p:sp>
      <p:sp>
        <p:nvSpPr>
          <p:cNvPr id="10" name="Shape 7"/>
          <p:cNvSpPr/>
          <p:nvPr/>
        </p:nvSpPr>
        <p:spPr>
          <a:xfrm>
            <a:off x="6698159" y="4459605"/>
            <a:ext cx="705564" cy="22860"/>
          </a:xfrm>
          <a:prstGeom prst="roundRect">
            <a:avLst>
              <a:gd name="adj" fmla="val 370389"/>
            </a:avLst>
          </a:prstGeom>
          <a:solidFill>
            <a:srgbClr val="8D2424"/>
          </a:solidFill>
          <a:ln/>
        </p:spPr>
      </p:sp>
      <p:sp>
        <p:nvSpPr>
          <p:cNvPr id="11" name="Shape 8"/>
          <p:cNvSpPr/>
          <p:nvPr/>
        </p:nvSpPr>
        <p:spPr>
          <a:xfrm>
            <a:off x="6267510" y="4244340"/>
            <a:ext cx="453509" cy="453509"/>
          </a:xfrm>
          <a:prstGeom prst="roundRect">
            <a:avLst>
              <a:gd name="adj" fmla="val 18670"/>
            </a:avLst>
          </a:prstGeom>
          <a:solidFill>
            <a:srgbClr val="740B0B"/>
          </a:solidFill>
          <a:ln w="7620">
            <a:solidFill>
              <a:srgbClr val="8D2424"/>
            </a:solidFill>
            <a:prstDash val="solid"/>
          </a:ln>
        </p:spPr>
      </p:sp>
      <p:sp>
        <p:nvSpPr>
          <p:cNvPr id="12" name="Text 9"/>
          <p:cNvSpPr/>
          <p:nvPr/>
        </p:nvSpPr>
        <p:spPr>
          <a:xfrm>
            <a:off x="6361331" y="4311968"/>
            <a:ext cx="265748" cy="318254"/>
          </a:xfrm>
          <a:prstGeom prst="rect">
            <a:avLst/>
          </a:prstGeom>
          <a:noFill/>
          <a:ln/>
        </p:spPr>
        <p:txBody>
          <a:bodyPr wrap="none" lIns="0" tIns="0" rIns="0" bIns="0" rtlCol="0" anchor="t"/>
          <a:lstStyle/>
          <a:p>
            <a:pPr algn="ctr" indent="0" marL="0">
              <a:lnSpc>
                <a:spcPts val="2500"/>
              </a:lnSpc>
              <a:buNone/>
            </a:pPr>
            <a:r>
              <a:rPr lang="en-US" sz="2500" dirty="0">
                <a:solidFill>
                  <a:srgbClr val="FFE5E5"/>
                </a:solidFill>
                <a:latin typeface="Dela Gothic One" pitchFamily="34" charset="0"/>
                <a:ea typeface="Dela Gothic One" pitchFamily="34" charset="-122"/>
                <a:cs typeface="Dela Gothic One" pitchFamily="34" charset="-120"/>
              </a:rPr>
              <a:t>2</a:t>
            </a:r>
            <a:endParaRPr lang="en-US" sz="2500" dirty="0"/>
          </a:p>
        </p:txBody>
      </p:sp>
      <p:sp>
        <p:nvSpPr>
          <p:cNvPr id="13" name="Text 10"/>
          <p:cNvSpPr/>
          <p:nvPr/>
        </p:nvSpPr>
        <p:spPr>
          <a:xfrm>
            <a:off x="7602974" y="4219218"/>
            <a:ext cx="2652593" cy="331589"/>
          </a:xfrm>
          <a:prstGeom prst="rect">
            <a:avLst/>
          </a:prstGeom>
          <a:noFill/>
          <a:ln/>
        </p:spPr>
        <p:txBody>
          <a:bodyPr wrap="none" lIns="0" tIns="0" rIns="0" bIns="0" rtlCol="0" anchor="t"/>
          <a:lstStyle/>
          <a:p>
            <a:pPr algn="l" indent="0" marL="0">
              <a:lnSpc>
                <a:spcPts val="2600"/>
              </a:lnSpc>
              <a:buNone/>
            </a:pPr>
            <a:r>
              <a:rPr lang="en-US" sz="2050" dirty="0">
                <a:solidFill>
                  <a:srgbClr val="FFE5E5"/>
                </a:solidFill>
                <a:latin typeface="Dela Gothic One" pitchFamily="34" charset="0"/>
                <a:ea typeface="Dela Gothic One" pitchFamily="34" charset="-122"/>
                <a:cs typeface="Dela Gothic One" pitchFamily="34" charset="-120"/>
              </a:rPr>
              <a:t>Category Focus</a:t>
            </a:r>
            <a:endParaRPr lang="en-US" sz="2050" dirty="0"/>
          </a:p>
        </p:txBody>
      </p:sp>
      <p:sp>
        <p:nvSpPr>
          <p:cNvPr id="14" name="Text 11"/>
          <p:cNvSpPr/>
          <p:nvPr/>
        </p:nvSpPr>
        <p:spPr>
          <a:xfrm>
            <a:off x="7602974" y="4671655"/>
            <a:ext cx="6321862" cy="967264"/>
          </a:xfrm>
          <a:prstGeom prst="rect">
            <a:avLst/>
          </a:prstGeom>
          <a:noFill/>
          <a:ln/>
        </p:spPr>
        <p:txBody>
          <a:bodyPr wrap="square" lIns="0" tIns="0" rIns="0" bIns="0" rtlCol="0" anchor="t"/>
          <a:lstStyle/>
          <a:p>
            <a:pPr algn="l" indent="0" marL="0">
              <a:lnSpc>
                <a:spcPts val="2500"/>
              </a:lnSpc>
              <a:buNone/>
            </a:pPr>
            <a:r>
              <a:rPr lang="en-US" sz="1550" dirty="0">
                <a:solidFill>
                  <a:srgbClr val="FFE5E5"/>
                </a:solidFill>
                <a:latin typeface="DM Sans" pitchFamily="34" charset="0"/>
                <a:ea typeface="DM Sans" pitchFamily="34" charset="-122"/>
                <a:cs typeface="DM Sans" pitchFamily="34" charset="-120"/>
              </a:rPr>
              <a:t>Prioritize high-engagement categories such as Music, Entertainment, and Gaming to maximize your chances of attracting a wider audience.</a:t>
            </a:r>
            <a:endParaRPr lang="en-US" sz="1550" dirty="0"/>
          </a:p>
        </p:txBody>
      </p:sp>
      <p:sp>
        <p:nvSpPr>
          <p:cNvPr id="15" name="Shape 12"/>
          <p:cNvSpPr/>
          <p:nvPr/>
        </p:nvSpPr>
        <p:spPr>
          <a:xfrm>
            <a:off x="6698159" y="6484025"/>
            <a:ext cx="705564" cy="22860"/>
          </a:xfrm>
          <a:prstGeom prst="roundRect">
            <a:avLst>
              <a:gd name="adj" fmla="val 370389"/>
            </a:avLst>
          </a:prstGeom>
          <a:solidFill>
            <a:srgbClr val="8D2424"/>
          </a:solidFill>
          <a:ln/>
        </p:spPr>
      </p:sp>
      <p:sp>
        <p:nvSpPr>
          <p:cNvPr id="16" name="Shape 13"/>
          <p:cNvSpPr/>
          <p:nvPr/>
        </p:nvSpPr>
        <p:spPr>
          <a:xfrm>
            <a:off x="6267510" y="6268760"/>
            <a:ext cx="453509" cy="453509"/>
          </a:xfrm>
          <a:prstGeom prst="roundRect">
            <a:avLst>
              <a:gd name="adj" fmla="val 18670"/>
            </a:avLst>
          </a:prstGeom>
          <a:solidFill>
            <a:srgbClr val="740B0B"/>
          </a:solidFill>
          <a:ln w="7620">
            <a:solidFill>
              <a:srgbClr val="8D2424"/>
            </a:solidFill>
            <a:prstDash val="solid"/>
          </a:ln>
        </p:spPr>
      </p:sp>
      <p:sp>
        <p:nvSpPr>
          <p:cNvPr id="17" name="Text 14"/>
          <p:cNvSpPr/>
          <p:nvPr/>
        </p:nvSpPr>
        <p:spPr>
          <a:xfrm>
            <a:off x="6354068" y="6336387"/>
            <a:ext cx="280392" cy="318254"/>
          </a:xfrm>
          <a:prstGeom prst="rect">
            <a:avLst/>
          </a:prstGeom>
          <a:noFill/>
          <a:ln/>
        </p:spPr>
        <p:txBody>
          <a:bodyPr wrap="none" lIns="0" tIns="0" rIns="0" bIns="0" rtlCol="0" anchor="t"/>
          <a:lstStyle/>
          <a:p>
            <a:pPr algn="ctr" indent="0" marL="0">
              <a:lnSpc>
                <a:spcPts val="2500"/>
              </a:lnSpc>
              <a:buNone/>
            </a:pPr>
            <a:r>
              <a:rPr lang="en-US" sz="2500" dirty="0">
                <a:solidFill>
                  <a:srgbClr val="FFE5E5"/>
                </a:solidFill>
                <a:latin typeface="Dela Gothic One" pitchFamily="34" charset="0"/>
                <a:ea typeface="Dela Gothic One" pitchFamily="34" charset="-122"/>
                <a:cs typeface="Dela Gothic One" pitchFamily="34" charset="-120"/>
              </a:rPr>
              <a:t>3</a:t>
            </a:r>
            <a:endParaRPr lang="en-US" sz="2500" dirty="0"/>
          </a:p>
        </p:txBody>
      </p:sp>
      <p:sp>
        <p:nvSpPr>
          <p:cNvPr id="18" name="Text 15"/>
          <p:cNvSpPr/>
          <p:nvPr/>
        </p:nvSpPr>
        <p:spPr>
          <a:xfrm>
            <a:off x="7602974" y="6243638"/>
            <a:ext cx="2869525" cy="331589"/>
          </a:xfrm>
          <a:prstGeom prst="rect">
            <a:avLst/>
          </a:prstGeom>
          <a:noFill/>
          <a:ln/>
        </p:spPr>
        <p:txBody>
          <a:bodyPr wrap="none" lIns="0" tIns="0" rIns="0" bIns="0" rtlCol="0" anchor="t"/>
          <a:lstStyle/>
          <a:p>
            <a:pPr algn="l" indent="0" marL="0">
              <a:lnSpc>
                <a:spcPts val="2600"/>
              </a:lnSpc>
              <a:buNone/>
            </a:pPr>
            <a:r>
              <a:rPr lang="en-US" sz="2050" dirty="0">
                <a:solidFill>
                  <a:srgbClr val="FFE5E5"/>
                </a:solidFill>
                <a:latin typeface="Dela Gothic One" pitchFamily="34" charset="0"/>
                <a:ea typeface="Dela Gothic One" pitchFamily="34" charset="-122"/>
                <a:cs typeface="Dela Gothic One" pitchFamily="34" charset="-120"/>
              </a:rPr>
              <a:t>Strategic Uploads</a:t>
            </a:r>
            <a:endParaRPr lang="en-US" sz="2050" dirty="0"/>
          </a:p>
        </p:txBody>
      </p:sp>
      <p:sp>
        <p:nvSpPr>
          <p:cNvPr id="19" name="Text 16"/>
          <p:cNvSpPr/>
          <p:nvPr/>
        </p:nvSpPr>
        <p:spPr>
          <a:xfrm>
            <a:off x="7602974" y="6696075"/>
            <a:ext cx="6321862" cy="644843"/>
          </a:xfrm>
          <a:prstGeom prst="rect">
            <a:avLst/>
          </a:prstGeom>
          <a:noFill/>
          <a:ln/>
        </p:spPr>
        <p:txBody>
          <a:bodyPr wrap="square" lIns="0" tIns="0" rIns="0" bIns="0" rtlCol="0" anchor="t"/>
          <a:lstStyle/>
          <a:p>
            <a:pPr algn="l" indent="0" marL="0">
              <a:lnSpc>
                <a:spcPts val="2500"/>
              </a:lnSpc>
              <a:buNone/>
            </a:pPr>
            <a:r>
              <a:rPr lang="en-US" sz="1550" dirty="0">
                <a:solidFill>
                  <a:srgbClr val="FFE5E5"/>
                </a:solidFill>
                <a:latin typeface="DM Sans" pitchFamily="34" charset="0"/>
                <a:ea typeface="DM Sans" pitchFamily="34" charset="-122"/>
                <a:cs typeface="DM Sans" pitchFamily="34" charset="-120"/>
              </a:rPr>
              <a:t>Schedule uploads strategically during peak hours when viewers are most active, maximizing initial views and engagement.</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9619" y="633413"/>
            <a:ext cx="7624762" cy="1428036"/>
          </a:xfrm>
          <a:prstGeom prst="rect">
            <a:avLst/>
          </a:prstGeom>
          <a:noFill/>
          <a:ln/>
        </p:spPr>
        <p:txBody>
          <a:bodyPr wrap="square" lIns="0" tIns="0" rIns="0" bIns="0" rtlCol="0" anchor="t"/>
          <a:lstStyle/>
          <a:p>
            <a:pPr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Conclusion and Next Steps</a:t>
            </a:r>
            <a:endParaRPr lang="en-US" sz="4450" dirty="0"/>
          </a:p>
        </p:txBody>
      </p:sp>
      <p:pic>
        <p:nvPicPr>
          <p:cNvPr id="4" name="Image 1" descr="preencoded.png">    </p:cNvPr>
          <p:cNvPicPr>
            <a:picLocks noChangeAspect="1"/>
          </p:cNvPicPr>
          <p:nvPr/>
        </p:nvPicPr>
        <p:blipFill>
          <a:blip r:embed="rId2"/>
          <a:stretch>
            <a:fillRect/>
          </a:stretch>
        </p:blipFill>
        <p:spPr>
          <a:xfrm>
            <a:off x="759619" y="2386965"/>
            <a:ext cx="1085255" cy="1736408"/>
          </a:xfrm>
          <a:prstGeom prst="rect">
            <a:avLst/>
          </a:prstGeom>
        </p:spPr>
      </p:pic>
      <p:sp>
        <p:nvSpPr>
          <p:cNvPr id="5" name="Text 1"/>
          <p:cNvSpPr/>
          <p:nvPr/>
        </p:nvSpPr>
        <p:spPr>
          <a:xfrm>
            <a:off x="2170390" y="2604016"/>
            <a:ext cx="3797618" cy="356949"/>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Data-Driven Approach</a:t>
            </a:r>
            <a:endParaRPr lang="en-US" sz="2200" dirty="0"/>
          </a:p>
        </p:txBody>
      </p:sp>
      <p:sp>
        <p:nvSpPr>
          <p:cNvPr id="6" name="Text 2"/>
          <p:cNvSpPr/>
          <p:nvPr/>
        </p:nvSpPr>
        <p:spPr>
          <a:xfrm>
            <a:off x="2170390" y="3091101"/>
            <a:ext cx="6213991" cy="694373"/>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Utilize data analysis to inform content creation and marketing strategies, leading to more engaging and successful content.</a:t>
            </a:r>
            <a:endParaRPr lang="en-US" sz="1700" dirty="0"/>
          </a:p>
        </p:txBody>
      </p:sp>
      <p:pic>
        <p:nvPicPr>
          <p:cNvPr id="7" name="Image 2" descr="preencoded.png">    </p:cNvPr>
          <p:cNvPicPr>
            <a:picLocks noChangeAspect="1"/>
          </p:cNvPicPr>
          <p:nvPr/>
        </p:nvPicPr>
        <p:blipFill>
          <a:blip r:embed="rId3"/>
          <a:stretch>
            <a:fillRect/>
          </a:stretch>
        </p:blipFill>
        <p:spPr>
          <a:xfrm>
            <a:off x="759619" y="4123372"/>
            <a:ext cx="1085255" cy="1736408"/>
          </a:xfrm>
          <a:prstGeom prst="rect">
            <a:avLst/>
          </a:prstGeom>
        </p:spPr>
      </p:pic>
      <p:sp>
        <p:nvSpPr>
          <p:cNvPr id="8" name="Text 3"/>
          <p:cNvSpPr/>
          <p:nvPr/>
        </p:nvSpPr>
        <p:spPr>
          <a:xfrm>
            <a:off x="2170390" y="4340423"/>
            <a:ext cx="3575209" cy="356949"/>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Testing and Iteration</a:t>
            </a:r>
            <a:endParaRPr lang="en-US" sz="2200" dirty="0"/>
          </a:p>
        </p:txBody>
      </p:sp>
      <p:sp>
        <p:nvSpPr>
          <p:cNvPr id="9" name="Text 4"/>
          <p:cNvSpPr/>
          <p:nvPr/>
        </p:nvSpPr>
        <p:spPr>
          <a:xfrm>
            <a:off x="2170390" y="4827508"/>
            <a:ext cx="6213991" cy="694373"/>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Experiment with different content formats, video lengths, and upload times based on audience feedback and data analysis.</a:t>
            </a:r>
            <a:endParaRPr lang="en-US" sz="1700" dirty="0"/>
          </a:p>
        </p:txBody>
      </p:sp>
      <p:pic>
        <p:nvPicPr>
          <p:cNvPr id="10" name="Image 3" descr="preencoded.png">    </p:cNvPr>
          <p:cNvPicPr>
            <a:picLocks noChangeAspect="1"/>
          </p:cNvPicPr>
          <p:nvPr/>
        </p:nvPicPr>
        <p:blipFill>
          <a:blip r:embed="rId4"/>
          <a:stretch>
            <a:fillRect/>
          </a:stretch>
        </p:blipFill>
        <p:spPr>
          <a:xfrm>
            <a:off x="759619" y="5859780"/>
            <a:ext cx="1085255" cy="1736408"/>
          </a:xfrm>
          <a:prstGeom prst="rect">
            <a:avLst/>
          </a:prstGeom>
        </p:spPr>
      </p:pic>
      <p:sp>
        <p:nvSpPr>
          <p:cNvPr id="11" name="Text 5"/>
          <p:cNvSpPr/>
          <p:nvPr/>
        </p:nvSpPr>
        <p:spPr>
          <a:xfrm>
            <a:off x="2170390" y="6076831"/>
            <a:ext cx="4312682" cy="356949"/>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Continuous Improvement</a:t>
            </a:r>
            <a:endParaRPr lang="en-US" sz="2200" dirty="0"/>
          </a:p>
        </p:txBody>
      </p:sp>
      <p:sp>
        <p:nvSpPr>
          <p:cNvPr id="12" name="Text 6"/>
          <p:cNvSpPr/>
          <p:nvPr/>
        </p:nvSpPr>
        <p:spPr>
          <a:xfrm>
            <a:off x="2170390" y="6563916"/>
            <a:ext cx="6213991" cy="694373"/>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Continuously monitor engagement metrics, adapt strategies, and refine your approach for ongoing success on YouTube.</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Calibri</vt:lpstr>
      <vt:lpstr>Office Theme</vt:lpstr>
      <vt:lpstr>Slide 1</vt:lpstr>
      <vt:lpstr>Slide 2</vt:lpstr>
      <vt:lpstr>Slide 3</vt:lpstr>
      <vt:lpstr>Slide 4</vt:lpstr>
      <vt:lpstr>Slide 5</vt:lpstr>
      <vt:lpstr>Slide 6</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2024-09-21T05:29:14Z</dcterms:created>
  <dcterms:modified xsi:type="dcterms:W3CDTF">2024-09-21T05:29:14Z</dcterms:modified>
</cp:coreProperties>
</file>